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Black"/>
      <p:regular r:id="rId17"/>
    </p:embeddedFont>
    <p:embeddedFont>
      <p:font typeface="Montserrat Black"/>
      <p:regular r:id="rId18"/>
    </p:embeddedFont>
    <p:embeddedFont>
      <p:font typeface="Inconsolata"/>
      <p:regular r:id="rId19"/>
    </p:embeddedFont>
    <p:embeddedFont>
      <p:font typeface="Inconsolata"/>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svg"/><Relationship Id="rId5" Type="http://schemas.openxmlformats.org/officeDocument/2006/relationships/image" Target="../media/image-7-5.png"/><Relationship Id="rId6" Type="http://schemas.openxmlformats.org/officeDocument/2006/relationships/image" Target="../media/image-7-6.svg"/><Relationship Id="rId7" Type="http://schemas.openxmlformats.org/officeDocument/2006/relationships/image" Target="../media/image-7-7.png"/><Relationship Id="rId8" Type="http://schemas.openxmlformats.org/officeDocument/2006/relationships/image" Target="../media/image-7-8.svg"/><Relationship Id="rId9" Type="http://schemas.openxmlformats.org/officeDocument/2006/relationships/image" Target="../media/image-7-9.png"/><Relationship Id="rId10" Type="http://schemas.openxmlformats.org/officeDocument/2006/relationships/image" Target="../media/image-7-10.svg"/><Relationship Id="rId11" Type="http://schemas.openxmlformats.org/officeDocument/2006/relationships/slideLayout" Target="../slideLayouts/slideLayout8.xml"/><Relationship Id="rId1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Introduction to Prompt Engineering</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Master the art of communicating with AI models to unlock their full potential and transform your career in artificial intelligence.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88726"/>
          </a:xfrm>
          <a:prstGeom prst="rect">
            <a:avLst/>
          </a:prstGeom>
        </p:spPr>
      </p:pic>
      <p:sp>
        <p:nvSpPr>
          <p:cNvPr id="3" name="Text 0"/>
          <p:cNvSpPr/>
          <p:nvPr/>
        </p:nvSpPr>
        <p:spPr>
          <a:xfrm>
            <a:off x="1777484" y="2808446"/>
            <a:ext cx="8755261" cy="1094423"/>
          </a:xfrm>
          <a:prstGeom prst="rect">
            <a:avLst/>
          </a:prstGeom>
          <a:noFill/>
          <a:ln/>
        </p:spPr>
        <p:txBody>
          <a:bodyPr wrap="none" lIns="0" tIns="0" rIns="0" bIns="0" rtlCol="0" anchor="t"/>
          <a:lstStyle/>
          <a:p>
            <a:pPr algn="l" indent="0" marL="0">
              <a:lnSpc>
                <a:spcPts val="8600"/>
              </a:lnSpc>
              <a:buNone/>
            </a:pPr>
            <a:r>
              <a:rPr lang="en-US" sz="6850" b="1" dirty="0">
                <a:solidFill>
                  <a:srgbClr val="151617"/>
                </a:solidFill>
                <a:latin typeface="Montserrat Black" pitchFamily="34" charset="0"/>
                <a:ea typeface="Montserrat Black" pitchFamily="34" charset="-122"/>
                <a:cs typeface="Montserrat Black" pitchFamily="34" charset="-120"/>
              </a:rPr>
              <a:t>Ready to Begin?</a:t>
            </a:r>
            <a:endParaRPr lang="en-US" sz="6850" dirty="0"/>
          </a:p>
        </p:txBody>
      </p:sp>
      <p:sp>
        <p:nvSpPr>
          <p:cNvPr id="4" name="Text 1"/>
          <p:cNvSpPr/>
          <p:nvPr/>
        </p:nvSpPr>
        <p:spPr>
          <a:xfrm>
            <a:off x="1777484" y="4165521"/>
            <a:ext cx="11075432" cy="560308"/>
          </a:xfrm>
          <a:prstGeom prst="rect">
            <a:avLst/>
          </a:prstGeom>
          <a:noFill/>
          <a:ln/>
        </p:spPr>
        <p:txBody>
          <a:bodyPr wrap="square" lIns="0" tIns="0" rIns="0" bIns="0" rtlCol="0" anchor="t"/>
          <a:lstStyle/>
          <a:p>
            <a:pPr algn="l"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You now have the foundational knowledge to start your journey as a prompt engineer. Module 1 has equipped you with essential concepts, terminology, and best practices.</a:t>
            </a:r>
            <a:endParaRPr lang="en-US" sz="1350" dirty="0"/>
          </a:p>
        </p:txBody>
      </p:sp>
      <p:sp>
        <p:nvSpPr>
          <p:cNvPr id="5" name="Shape 2"/>
          <p:cNvSpPr/>
          <p:nvPr/>
        </p:nvSpPr>
        <p:spPr>
          <a:xfrm>
            <a:off x="1777484" y="4922758"/>
            <a:ext cx="3575090" cy="2687122"/>
          </a:xfrm>
          <a:prstGeom prst="roundRect">
            <a:avLst>
              <a:gd name="adj" fmla="val 340"/>
            </a:avLst>
          </a:prstGeom>
          <a:solidFill>
            <a:srgbClr val="F8ECE4"/>
          </a:solidFill>
          <a:ln w="7620">
            <a:solidFill>
              <a:srgbClr val="151617"/>
            </a:solidFill>
            <a:prstDash val="solid"/>
          </a:ln>
          <a:effectLst>
            <a:outerShdw sx="100000" sy="100000" kx="0" ky="0" algn="bl" rotWithShape="0" blurRad="0" dist="15240" dir="2700000">
              <a:srgbClr val="151617">
                <a:alpha val="100000"/>
              </a:srgbClr>
            </a:outerShdw>
          </a:effectLst>
        </p:spPr>
      </p:sp>
      <p:sp>
        <p:nvSpPr>
          <p:cNvPr id="6" name="Shape 3"/>
          <p:cNvSpPr/>
          <p:nvPr/>
        </p:nvSpPr>
        <p:spPr>
          <a:xfrm>
            <a:off x="1960126" y="5105400"/>
            <a:ext cx="525304" cy="525304"/>
          </a:xfrm>
          <a:prstGeom prst="roundRect">
            <a:avLst>
              <a:gd name="adj" fmla="val 17405323"/>
            </a:avLst>
          </a:prstGeom>
          <a:solidFill>
            <a:srgbClr val="151617"/>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4549" y="5249823"/>
            <a:ext cx="236339" cy="236339"/>
          </a:xfrm>
          <a:prstGeom prst="rect">
            <a:avLst/>
          </a:prstGeom>
        </p:spPr>
      </p:pic>
      <p:sp>
        <p:nvSpPr>
          <p:cNvPr id="8" name="Text 4"/>
          <p:cNvSpPr/>
          <p:nvPr/>
        </p:nvSpPr>
        <p:spPr>
          <a:xfrm>
            <a:off x="1960126" y="5805726"/>
            <a:ext cx="2504837" cy="273487"/>
          </a:xfrm>
          <a:prstGeom prst="rect">
            <a:avLst/>
          </a:prstGeom>
          <a:noFill/>
          <a:ln/>
        </p:spPr>
        <p:txBody>
          <a:bodyPr wrap="none" lIns="0" tIns="0" rIns="0" bIns="0" rtlCol="0" anchor="t"/>
          <a:lstStyle/>
          <a:p>
            <a:pPr algn="l" indent="0" marL="0">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You Now Understand</a:t>
            </a:r>
            <a:endParaRPr lang="en-US" sz="1700" dirty="0"/>
          </a:p>
        </p:txBody>
      </p:sp>
      <p:sp>
        <p:nvSpPr>
          <p:cNvPr id="9" name="Text 5"/>
          <p:cNvSpPr/>
          <p:nvPr/>
        </p:nvSpPr>
        <p:spPr>
          <a:xfrm>
            <a:off x="1960126" y="6184225"/>
            <a:ext cx="3209806" cy="560308"/>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151617"/>
                </a:solidFill>
                <a:latin typeface="Inconsolata" pitchFamily="34" charset="0"/>
                <a:ea typeface="Inconsolata" pitchFamily="34" charset="-122"/>
                <a:cs typeface="Inconsolata" pitchFamily="34" charset="-120"/>
              </a:rPr>
              <a:t>Core principles of prompt engineering</a:t>
            </a:r>
            <a:endParaRPr lang="en-US" sz="1350" dirty="0"/>
          </a:p>
        </p:txBody>
      </p:sp>
      <p:sp>
        <p:nvSpPr>
          <p:cNvPr id="10" name="Text 6"/>
          <p:cNvSpPr/>
          <p:nvPr/>
        </p:nvSpPr>
        <p:spPr>
          <a:xfrm>
            <a:off x="1960126" y="6805732"/>
            <a:ext cx="3209806" cy="280154"/>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151617"/>
                </a:solidFill>
                <a:latin typeface="Inconsolata" pitchFamily="34" charset="0"/>
                <a:ea typeface="Inconsolata" pitchFamily="34" charset="-122"/>
                <a:cs typeface="Inconsolata" pitchFamily="34" charset="-120"/>
              </a:rPr>
              <a:t>How LLMs process information</a:t>
            </a:r>
            <a:endParaRPr lang="en-US" sz="1350" dirty="0"/>
          </a:p>
        </p:txBody>
      </p:sp>
      <p:sp>
        <p:nvSpPr>
          <p:cNvPr id="11" name="Text 7"/>
          <p:cNvSpPr/>
          <p:nvPr/>
        </p:nvSpPr>
        <p:spPr>
          <a:xfrm>
            <a:off x="1960126" y="7147084"/>
            <a:ext cx="3209806" cy="280154"/>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151617"/>
                </a:solidFill>
                <a:latin typeface="Inconsolata" pitchFamily="34" charset="0"/>
                <a:ea typeface="Inconsolata" pitchFamily="34" charset="-122"/>
                <a:cs typeface="Inconsolata" pitchFamily="34" charset="-120"/>
              </a:rPr>
              <a:t>Key parameters and their effects</a:t>
            </a:r>
            <a:endParaRPr lang="en-US" sz="1350" dirty="0"/>
          </a:p>
        </p:txBody>
      </p:sp>
      <p:sp>
        <p:nvSpPr>
          <p:cNvPr id="12" name="Shape 8"/>
          <p:cNvSpPr/>
          <p:nvPr/>
        </p:nvSpPr>
        <p:spPr>
          <a:xfrm>
            <a:off x="5527596" y="4922758"/>
            <a:ext cx="3575090" cy="2687122"/>
          </a:xfrm>
          <a:prstGeom prst="roundRect">
            <a:avLst>
              <a:gd name="adj" fmla="val 340"/>
            </a:avLst>
          </a:prstGeom>
          <a:solidFill>
            <a:srgbClr val="F8ECE4"/>
          </a:solidFill>
          <a:ln w="7620">
            <a:solidFill>
              <a:srgbClr val="151617"/>
            </a:solidFill>
            <a:prstDash val="solid"/>
          </a:ln>
          <a:effectLst>
            <a:outerShdw sx="100000" sy="100000" kx="0" ky="0" algn="bl" rotWithShape="0" blurRad="0" dist="15240" dir="2700000">
              <a:srgbClr val="151617">
                <a:alpha val="100000"/>
              </a:srgbClr>
            </a:outerShdw>
          </a:effectLst>
        </p:spPr>
      </p:sp>
      <p:sp>
        <p:nvSpPr>
          <p:cNvPr id="13" name="Shape 9"/>
          <p:cNvSpPr/>
          <p:nvPr/>
        </p:nvSpPr>
        <p:spPr>
          <a:xfrm>
            <a:off x="5710237" y="5105400"/>
            <a:ext cx="525304" cy="525304"/>
          </a:xfrm>
          <a:prstGeom prst="roundRect">
            <a:avLst>
              <a:gd name="adj" fmla="val 17405323"/>
            </a:avLst>
          </a:prstGeom>
          <a:solidFill>
            <a:srgbClr val="151617"/>
          </a:solidFill>
          <a:ln/>
        </p:spPr>
      </p:sp>
      <p:pic>
        <p:nvPicPr>
          <p:cNvPr id="14"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4660" y="5249823"/>
            <a:ext cx="236339" cy="236339"/>
          </a:xfrm>
          <a:prstGeom prst="rect">
            <a:avLst/>
          </a:prstGeom>
        </p:spPr>
      </p:pic>
      <p:sp>
        <p:nvSpPr>
          <p:cNvPr id="15" name="Text 10"/>
          <p:cNvSpPr/>
          <p:nvPr/>
        </p:nvSpPr>
        <p:spPr>
          <a:xfrm>
            <a:off x="5710237" y="5805726"/>
            <a:ext cx="2188726" cy="273487"/>
          </a:xfrm>
          <a:prstGeom prst="rect">
            <a:avLst/>
          </a:prstGeom>
          <a:noFill/>
          <a:ln/>
        </p:spPr>
        <p:txBody>
          <a:bodyPr wrap="none" lIns="0" tIns="0" rIns="0" bIns="0" rtlCol="0" anchor="t"/>
          <a:lstStyle/>
          <a:p>
            <a:pPr algn="l" indent="0" marL="0">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You're Ready To</a:t>
            </a:r>
            <a:endParaRPr lang="en-US" sz="1700" dirty="0"/>
          </a:p>
        </p:txBody>
      </p:sp>
      <p:sp>
        <p:nvSpPr>
          <p:cNvPr id="16" name="Text 11"/>
          <p:cNvSpPr/>
          <p:nvPr/>
        </p:nvSpPr>
        <p:spPr>
          <a:xfrm>
            <a:off x="5710237" y="6184225"/>
            <a:ext cx="3209806" cy="280154"/>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151617"/>
                </a:solidFill>
                <a:latin typeface="Inconsolata" pitchFamily="34" charset="0"/>
                <a:ea typeface="Inconsolata" pitchFamily="34" charset="-122"/>
                <a:cs typeface="Inconsolata" pitchFamily="34" charset="-120"/>
              </a:rPr>
              <a:t>Write effective prompts</a:t>
            </a:r>
            <a:endParaRPr lang="en-US" sz="1350" dirty="0"/>
          </a:p>
        </p:txBody>
      </p:sp>
      <p:sp>
        <p:nvSpPr>
          <p:cNvPr id="17" name="Text 12"/>
          <p:cNvSpPr/>
          <p:nvPr/>
        </p:nvSpPr>
        <p:spPr>
          <a:xfrm>
            <a:off x="5710237" y="6525578"/>
            <a:ext cx="3209806" cy="280154"/>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151617"/>
                </a:solidFill>
                <a:latin typeface="Inconsolata" pitchFamily="34" charset="0"/>
                <a:ea typeface="Inconsolata" pitchFamily="34" charset="-122"/>
                <a:cs typeface="Inconsolata" pitchFamily="34" charset="-120"/>
              </a:rPr>
              <a:t>Control AI model outputs</a:t>
            </a:r>
            <a:endParaRPr lang="en-US" sz="1350" dirty="0"/>
          </a:p>
        </p:txBody>
      </p:sp>
      <p:sp>
        <p:nvSpPr>
          <p:cNvPr id="18" name="Text 13"/>
          <p:cNvSpPr/>
          <p:nvPr/>
        </p:nvSpPr>
        <p:spPr>
          <a:xfrm>
            <a:off x="5710237" y="6866930"/>
            <a:ext cx="3209806" cy="280154"/>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151617"/>
                </a:solidFill>
                <a:latin typeface="Inconsolata" pitchFamily="34" charset="0"/>
                <a:ea typeface="Inconsolata" pitchFamily="34" charset="-122"/>
                <a:cs typeface="Inconsolata" pitchFamily="34" charset="-120"/>
              </a:rPr>
              <a:t>Avoid common pitfalls</a:t>
            </a:r>
            <a:endParaRPr lang="en-US" sz="1350" dirty="0"/>
          </a:p>
        </p:txBody>
      </p:sp>
      <p:sp>
        <p:nvSpPr>
          <p:cNvPr id="19" name="Shape 14"/>
          <p:cNvSpPr/>
          <p:nvPr/>
        </p:nvSpPr>
        <p:spPr>
          <a:xfrm>
            <a:off x="9277707" y="4922758"/>
            <a:ext cx="3575209" cy="2687122"/>
          </a:xfrm>
          <a:prstGeom prst="roundRect">
            <a:avLst>
              <a:gd name="adj" fmla="val 340"/>
            </a:avLst>
          </a:prstGeom>
          <a:solidFill>
            <a:srgbClr val="F8ECE4"/>
          </a:solidFill>
          <a:ln w="7620">
            <a:solidFill>
              <a:srgbClr val="151617"/>
            </a:solidFill>
            <a:prstDash val="solid"/>
          </a:ln>
          <a:effectLst>
            <a:outerShdw sx="100000" sy="100000" kx="0" ky="0" algn="bl" rotWithShape="0" blurRad="0" dist="15240" dir="2700000">
              <a:srgbClr val="151617">
                <a:alpha val="100000"/>
              </a:srgbClr>
            </a:outerShdw>
          </a:effectLst>
        </p:spPr>
      </p:sp>
      <p:sp>
        <p:nvSpPr>
          <p:cNvPr id="20" name="Shape 15"/>
          <p:cNvSpPr/>
          <p:nvPr/>
        </p:nvSpPr>
        <p:spPr>
          <a:xfrm>
            <a:off x="9460349" y="5105400"/>
            <a:ext cx="525304" cy="525304"/>
          </a:xfrm>
          <a:prstGeom prst="roundRect">
            <a:avLst>
              <a:gd name="adj" fmla="val 17405323"/>
            </a:avLst>
          </a:prstGeom>
          <a:solidFill>
            <a:srgbClr val="151617"/>
          </a:solidFill>
          <a:ln/>
        </p:spPr>
      </p:sp>
      <p:pic>
        <p:nvPicPr>
          <p:cNvPr id="2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04772" y="5249823"/>
            <a:ext cx="236339" cy="236339"/>
          </a:xfrm>
          <a:prstGeom prst="rect">
            <a:avLst/>
          </a:prstGeom>
        </p:spPr>
      </p:pic>
      <p:sp>
        <p:nvSpPr>
          <p:cNvPr id="22" name="Text 16"/>
          <p:cNvSpPr/>
          <p:nvPr/>
        </p:nvSpPr>
        <p:spPr>
          <a:xfrm>
            <a:off x="9460349" y="5805726"/>
            <a:ext cx="2188726" cy="273487"/>
          </a:xfrm>
          <a:prstGeom prst="rect">
            <a:avLst/>
          </a:prstGeom>
          <a:noFill/>
          <a:ln/>
        </p:spPr>
        <p:txBody>
          <a:bodyPr wrap="none" lIns="0" tIns="0" rIns="0" bIns="0" rtlCol="0" anchor="t"/>
          <a:lstStyle/>
          <a:p>
            <a:pPr algn="l" indent="0" marL="0">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Next Steps</a:t>
            </a:r>
            <a:endParaRPr lang="en-US" sz="1700" dirty="0"/>
          </a:p>
        </p:txBody>
      </p:sp>
      <p:sp>
        <p:nvSpPr>
          <p:cNvPr id="23" name="Text 17"/>
          <p:cNvSpPr/>
          <p:nvPr/>
        </p:nvSpPr>
        <p:spPr>
          <a:xfrm>
            <a:off x="9460349" y="6184225"/>
            <a:ext cx="3209925" cy="280154"/>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151617"/>
                </a:solidFill>
                <a:latin typeface="Inconsolata" pitchFamily="34" charset="0"/>
                <a:ea typeface="Inconsolata" pitchFamily="34" charset="-122"/>
                <a:cs typeface="Inconsolata" pitchFamily="34" charset="-120"/>
              </a:rPr>
              <a:t>Practice with real examples</a:t>
            </a:r>
            <a:endParaRPr lang="en-US" sz="1350" dirty="0"/>
          </a:p>
        </p:txBody>
      </p:sp>
      <p:sp>
        <p:nvSpPr>
          <p:cNvPr id="24" name="Text 18"/>
          <p:cNvSpPr/>
          <p:nvPr/>
        </p:nvSpPr>
        <p:spPr>
          <a:xfrm>
            <a:off x="9460349" y="6525578"/>
            <a:ext cx="3209925" cy="280154"/>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151617"/>
                </a:solidFill>
                <a:latin typeface="Inconsolata" pitchFamily="34" charset="0"/>
                <a:ea typeface="Inconsolata" pitchFamily="34" charset="-122"/>
                <a:cs typeface="Inconsolata" pitchFamily="34" charset="-120"/>
              </a:rPr>
              <a:t>Experiment with parameters</a:t>
            </a:r>
            <a:endParaRPr lang="en-US" sz="1350" dirty="0"/>
          </a:p>
        </p:txBody>
      </p:sp>
      <p:sp>
        <p:nvSpPr>
          <p:cNvPr id="25" name="Text 19"/>
          <p:cNvSpPr/>
          <p:nvPr/>
        </p:nvSpPr>
        <p:spPr>
          <a:xfrm>
            <a:off x="9460349" y="6866930"/>
            <a:ext cx="3209925" cy="280154"/>
          </a:xfrm>
          <a:prstGeom prst="rect">
            <a:avLst/>
          </a:prstGeom>
          <a:noFill/>
          <a:ln/>
        </p:spPr>
        <p:txBody>
          <a:bodyPr wrap="none" lIns="0" tIns="0" rIns="0" bIns="0" rtlCol="0" anchor="t"/>
          <a:lstStyle/>
          <a:p>
            <a:pPr algn="l" marL="342900" indent="-342900">
              <a:lnSpc>
                <a:spcPts val="2200"/>
              </a:lnSpc>
              <a:buSzPct val="100000"/>
              <a:buChar char="•"/>
            </a:pPr>
            <a:r>
              <a:rPr lang="en-US" sz="1350" dirty="0">
                <a:solidFill>
                  <a:srgbClr val="151617"/>
                </a:solidFill>
                <a:latin typeface="Inconsolata" pitchFamily="34" charset="0"/>
                <a:ea typeface="Inconsolata" pitchFamily="34" charset="-122"/>
                <a:cs typeface="Inconsolata" pitchFamily="34" charset="-120"/>
              </a:rPr>
              <a:t>Move to advanced techniques</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706880"/>
            <a:ext cx="1178838" cy="426244"/>
          </a:xfrm>
          <a:prstGeom prst="roundRect">
            <a:avLst>
              <a:gd name="adj" fmla="val 2145"/>
            </a:avLst>
          </a:prstGeom>
          <a:solidFill>
            <a:srgbClr val="E4E6E7"/>
          </a:solidFill>
          <a:ln/>
        </p:spPr>
      </p:sp>
      <p:sp>
        <p:nvSpPr>
          <p:cNvPr id="3" name="Text 1"/>
          <p:cNvSpPr/>
          <p:nvPr/>
        </p:nvSpPr>
        <p:spPr>
          <a:xfrm>
            <a:off x="929878" y="1774865"/>
            <a:ext cx="906661" cy="290274"/>
          </a:xfrm>
          <a:prstGeom prst="rect">
            <a:avLst/>
          </a:prstGeom>
          <a:noFill/>
          <a:ln/>
        </p:spPr>
        <p:txBody>
          <a:bodyPr wrap="non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FOUNDATION</a:t>
            </a:r>
            <a:endParaRPr lang="en-US" sz="1400" dirty="0"/>
          </a:p>
        </p:txBody>
      </p:sp>
      <p:sp>
        <p:nvSpPr>
          <p:cNvPr id="4" name="Text 2"/>
          <p:cNvSpPr/>
          <p:nvPr/>
        </p:nvSpPr>
        <p:spPr>
          <a:xfrm>
            <a:off x="793790" y="2223849"/>
            <a:ext cx="9165788"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What is Prompt Engineering?</a:t>
            </a:r>
            <a:endParaRPr lang="en-US" sz="4450" dirty="0"/>
          </a:p>
        </p:txBody>
      </p:sp>
      <p:sp>
        <p:nvSpPr>
          <p:cNvPr id="5" name="Text 3"/>
          <p:cNvSpPr/>
          <p:nvPr/>
        </p:nvSpPr>
        <p:spPr>
          <a:xfrm>
            <a:off x="793790" y="3476863"/>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Prompt Engineering is the process of designing </a:t>
            </a:r>
            <a:pPr algn="l" indent="0" marL="0">
              <a:lnSpc>
                <a:spcPts val="2850"/>
              </a:lnSpc>
              <a:buNone/>
            </a:pPr>
            <a:r>
              <a:rPr lang="en-US" sz="1750" b="1" dirty="0">
                <a:solidFill>
                  <a:srgbClr val="151617"/>
                </a:solidFill>
                <a:latin typeface="Inconsolata" pitchFamily="34" charset="0"/>
                <a:ea typeface="Inconsolata" pitchFamily="34" charset="-122"/>
                <a:cs typeface="Inconsolata" pitchFamily="34" charset="-120"/>
              </a:rPr>
              <a:t>clear, structured instructions</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that help AI models produce accurate, reliable, and high-quality outputs.</a:t>
            </a:r>
            <a:endParaRPr lang="en-US" sz="1750" dirty="0"/>
          </a:p>
        </p:txBody>
      </p:sp>
      <p:sp>
        <p:nvSpPr>
          <p:cNvPr id="6" name="Text 4"/>
          <p:cNvSpPr/>
          <p:nvPr/>
        </p:nvSpPr>
        <p:spPr>
          <a:xfrm>
            <a:off x="793790" y="4769644"/>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LLMs don't think like humans—they generate text based on patterns and probabilities. Your prompts act like </a:t>
            </a:r>
            <a:pPr algn="l" indent="0" marL="0">
              <a:lnSpc>
                <a:spcPts val="2850"/>
              </a:lnSpc>
              <a:buNone/>
            </a:pPr>
            <a:r>
              <a:rPr lang="en-US" sz="1750" b="1" dirty="0">
                <a:solidFill>
                  <a:srgbClr val="151617"/>
                </a:solidFill>
                <a:latin typeface="Inconsolata" pitchFamily="34" charset="0"/>
                <a:ea typeface="Inconsolata" pitchFamily="34" charset="-122"/>
                <a:cs typeface="Inconsolata" pitchFamily="34" charset="-120"/>
              </a:rPr>
              <a:t>programming commands</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for the model.</a:t>
            </a:r>
            <a:endParaRPr lang="en-US" sz="1750" dirty="0"/>
          </a:p>
        </p:txBody>
      </p:sp>
      <p:sp>
        <p:nvSpPr>
          <p:cNvPr id="7" name="Text 5"/>
          <p:cNvSpPr/>
          <p:nvPr/>
        </p:nvSpPr>
        <p:spPr>
          <a:xfrm>
            <a:off x="7599521" y="3499604"/>
            <a:ext cx="3399592"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Bad vs. Good Prompts</a:t>
            </a:r>
            <a:endParaRPr lang="en-US" sz="2200" dirty="0"/>
          </a:p>
        </p:txBody>
      </p:sp>
      <p:sp>
        <p:nvSpPr>
          <p:cNvPr id="8" name="Text 6"/>
          <p:cNvSpPr/>
          <p:nvPr/>
        </p:nvSpPr>
        <p:spPr>
          <a:xfrm>
            <a:off x="7599521" y="4080748"/>
            <a:ext cx="6244709" cy="37052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consolata" pitchFamily="34" charset="0"/>
                <a:ea typeface="Inconsolata" pitchFamily="34" charset="-122"/>
                <a:cs typeface="Inconsolata" pitchFamily="34" charset="-120"/>
              </a:rPr>
              <a:t>❌</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Bad:</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"Write something about AI."</a:t>
            </a:r>
            <a:endParaRPr lang="en-US" sz="1750" dirty="0"/>
          </a:p>
        </p:txBody>
      </p:sp>
      <p:sp>
        <p:nvSpPr>
          <p:cNvPr id="9" name="Text 7"/>
          <p:cNvSpPr/>
          <p:nvPr/>
        </p:nvSpPr>
        <p:spPr>
          <a:xfrm>
            <a:off x="7599521" y="4655344"/>
            <a:ext cx="6244709" cy="73342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consolata" pitchFamily="34" charset="0"/>
                <a:ea typeface="Inconsolata" pitchFamily="34" charset="-122"/>
                <a:cs typeface="Inconsolata" pitchFamily="34" charset="-120"/>
              </a:rPr>
              <a:t>✔️</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Good:</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"Act as an AI professor. Explain Artificial Intelligence in 5 bullet points with simple language."</a:t>
            </a:r>
            <a:endParaRPr lang="en-US" sz="1750" dirty="0"/>
          </a:p>
        </p:txBody>
      </p:sp>
      <p:sp>
        <p:nvSpPr>
          <p:cNvPr id="10" name="Text 8"/>
          <p:cNvSpPr/>
          <p:nvPr/>
        </p:nvSpPr>
        <p:spPr>
          <a:xfrm>
            <a:off x="7599521" y="5592842"/>
            <a:ext cx="6244709" cy="725805"/>
          </a:xfrm>
          <a:prstGeom prst="rect">
            <a:avLst/>
          </a:prstGeom>
          <a:noFill/>
          <a:ln/>
        </p:spPr>
        <p:txBody>
          <a:bodyPr wrap="square" lIns="0" tIns="0" rIns="0" bIns="0" rtlCol="0" anchor="t"/>
          <a:lstStyle/>
          <a:p>
            <a:pPr algn="l" indent="0" marL="0">
              <a:lnSpc>
                <a:spcPts val="2850"/>
              </a:lnSpc>
              <a:buNone/>
            </a:pPr>
            <a:r>
              <a:rPr lang="en-US" sz="1750" b="1" dirty="0">
                <a:solidFill>
                  <a:srgbClr val="151617"/>
                </a:solidFill>
                <a:latin typeface="Inconsolata" pitchFamily="34" charset="0"/>
                <a:ea typeface="Inconsolata" pitchFamily="34" charset="-122"/>
                <a:cs typeface="Inconsolata" pitchFamily="34" charset="-120"/>
              </a:rPr>
              <a:t>Result:</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Cleaner, more accurate output that meets your specific needs.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31468" y="1161931"/>
            <a:ext cx="6686788" cy="486608"/>
          </a:xfrm>
          <a:prstGeom prst="rect">
            <a:avLst/>
          </a:prstGeom>
          <a:noFill/>
          <a:ln/>
        </p:spPr>
        <p:txBody>
          <a:bodyPr wrap="none" lIns="0" tIns="0" rIns="0" bIns="0" rtlCol="0" anchor="t"/>
          <a:lstStyle/>
          <a:p>
            <a:pPr algn="l" indent="0" marL="0">
              <a:lnSpc>
                <a:spcPts val="3800"/>
              </a:lnSpc>
              <a:buNone/>
            </a:pPr>
            <a:r>
              <a:rPr lang="en-US" sz="3050" b="1" dirty="0">
                <a:solidFill>
                  <a:srgbClr val="151617"/>
                </a:solidFill>
                <a:latin typeface="Montserrat Black" pitchFamily="34" charset="0"/>
                <a:ea typeface="Montserrat Black" pitchFamily="34" charset="-122"/>
                <a:cs typeface="Montserrat Black" pitchFamily="34" charset="-120"/>
              </a:rPr>
              <a:t>Why This Is a High-Income Skill</a:t>
            </a:r>
            <a:endParaRPr lang="en-US" sz="3050" dirty="0"/>
          </a:p>
        </p:txBody>
      </p:sp>
      <p:sp>
        <p:nvSpPr>
          <p:cNvPr id="4" name="Shape 1"/>
          <p:cNvSpPr/>
          <p:nvPr/>
        </p:nvSpPr>
        <p:spPr>
          <a:xfrm>
            <a:off x="6031468" y="1882140"/>
            <a:ext cx="3949065" cy="1410533"/>
          </a:xfrm>
          <a:prstGeom prst="roundRect">
            <a:avLst>
              <a:gd name="adj" fmla="val 648"/>
            </a:avLst>
          </a:prstGeom>
          <a:solidFill>
            <a:srgbClr val="F8ECE4"/>
          </a:solidFill>
          <a:ln w="7620">
            <a:solidFill>
              <a:srgbClr val="151617"/>
            </a:solidFill>
            <a:prstDash val="solid"/>
          </a:ln>
          <a:effectLst>
            <a:outerShdw sx="100000" sy="100000" kx="0" ky="0" algn="bl" rotWithShape="0" blurRad="0" dist="13970" dir="2700000">
              <a:srgbClr val="151617">
                <a:alpha val="100000"/>
              </a:srgbClr>
            </a:outerShdw>
          </a:effectLst>
        </p:spPr>
      </p:sp>
      <p:sp>
        <p:nvSpPr>
          <p:cNvPr id="5" name="Text 2"/>
          <p:cNvSpPr/>
          <p:nvPr/>
        </p:nvSpPr>
        <p:spPr>
          <a:xfrm>
            <a:off x="6194822" y="2045494"/>
            <a:ext cx="1946672" cy="243245"/>
          </a:xfrm>
          <a:prstGeom prst="rect">
            <a:avLst/>
          </a:prstGeom>
          <a:noFill/>
          <a:ln/>
        </p:spPr>
        <p:txBody>
          <a:bodyPr wrap="none" lIns="0" tIns="0" rIns="0" bIns="0" rtlCol="0" anchor="t"/>
          <a:lstStyle/>
          <a:p>
            <a:pPr algn="l" indent="0" marL="0">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Market Demand</a:t>
            </a:r>
            <a:endParaRPr lang="en-US" sz="1500" dirty="0"/>
          </a:p>
        </p:txBody>
      </p:sp>
      <p:sp>
        <p:nvSpPr>
          <p:cNvPr id="6" name="Text 3"/>
          <p:cNvSpPr/>
          <p:nvPr/>
        </p:nvSpPr>
        <p:spPr>
          <a:xfrm>
            <a:off x="6194822" y="2382083"/>
            <a:ext cx="3622358" cy="747236"/>
          </a:xfrm>
          <a:prstGeom prst="rect">
            <a:avLst/>
          </a:prstGeom>
          <a:noFill/>
          <a:ln/>
        </p:spPr>
        <p:txBody>
          <a:bodyPr wrap="squar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AI is everywhere—businesses desperately need people who can control and optimize AI outputs effectively.</a:t>
            </a:r>
            <a:endParaRPr lang="en-US" sz="1200" dirty="0"/>
          </a:p>
        </p:txBody>
      </p:sp>
      <p:sp>
        <p:nvSpPr>
          <p:cNvPr id="7" name="Shape 4"/>
          <p:cNvSpPr/>
          <p:nvPr/>
        </p:nvSpPr>
        <p:spPr>
          <a:xfrm>
            <a:off x="10136267" y="1882140"/>
            <a:ext cx="3949065" cy="1410533"/>
          </a:xfrm>
          <a:prstGeom prst="roundRect">
            <a:avLst>
              <a:gd name="adj" fmla="val 648"/>
            </a:avLst>
          </a:prstGeom>
          <a:solidFill>
            <a:srgbClr val="F8ECE4"/>
          </a:solidFill>
          <a:ln w="7620">
            <a:solidFill>
              <a:srgbClr val="151617"/>
            </a:solidFill>
            <a:prstDash val="solid"/>
          </a:ln>
          <a:effectLst>
            <a:outerShdw sx="100000" sy="100000" kx="0" ky="0" algn="bl" rotWithShape="0" blurRad="0" dist="13970" dir="2700000">
              <a:srgbClr val="151617">
                <a:alpha val="100000"/>
              </a:srgbClr>
            </a:outerShdw>
          </a:effectLst>
        </p:spPr>
      </p:sp>
      <p:sp>
        <p:nvSpPr>
          <p:cNvPr id="8" name="Text 5"/>
          <p:cNvSpPr/>
          <p:nvPr/>
        </p:nvSpPr>
        <p:spPr>
          <a:xfrm>
            <a:off x="10299621" y="2045494"/>
            <a:ext cx="1946672" cy="243245"/>
          </a:xfrm>
          <a:prstGeom prst="rect">
            <a:avLst/>
          </a:prstGeom>
          <a:noFill/>
          <a:ln/>
        </p:spPr>
        <p:txBody>
          <a:bodyPr wrap="none" lIns="0" tIns="0" rIns="0" bIns="0" rtlCol="0" anchor="t"/>
          <a:lstStyle/>
          <a:p>
            <a:pPr algn="l" indent="0" marL="0">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Business Impact</a:t>
            </a:r>
            <a:endParaRPr lang="en-US" sz="1500" dirty="0"/>
          </a:p>
        </p:txBody>
      </p:sp>
      <p:sp>
        <p:nvSpPr>
          <p:cNvPr id="9" name="Text 6"/>
          <p:cNvSpPr/>
          <p:nvPr/>
        </p:nvSpPr>
        <p:spPr>
          <a:xfrm>
            <a:off x="10299621" y="2382083"/>
            <a:ext cx="3622358" cy="747236"/>
          </a:xfrm>
          <a:prstGeom prst="rect">
            <a:avLst/>
          </a:prstGeom>
          <a:noFill/>
          <a:ln/>
        </p:spPr>
        <p:txBody>
          <a:bodyPr wrap="squar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Companies lose money due to bad prompts, hallucinations, and poor automation. You solve this problem.</a:t>
            </a:r>
            <a:endParaRPr lang="en-US" sz="1200" dirty="0"/>
          </a:p>
        </p:txBody>
      </p:sp>
      <p:sp>
        <p:nvSpPr>
          <p:cNvPr id="10" name="Shape 7"/>
          <p:cNvSpPr/>
          <p:nvPr/>
        </p:nvSpPr>
        <p:spPr>
          <a:xfrm>
            <a:off x="6031468" y="3448407"/>
            <a:ext cx="8053864" cy="1822847"/>
          </a:xfrm>
          <a:prstGeom prst="roundRect">
            <a:avLst>
              <a:gd name="adj" fmla="val 502"/>
            </a:avLst>
          </a:prstGeom>
          <a:solidFill>
            <a:srgbClr val="F8ECE4"/>
          </a:solidFill>
          <a:ln w="7620">
            <a:solidFill>
              <a:srgbClr val="151617"/>
            </a:solidFill>
            <a:prstDash val="solid"/>
          </a:ln>
          <a:effectLst>
            <a:outerShdw sx="100000" sy="100000" kx="0" ky="0" algn="bl" rotWithShape="0" blurRad="0" dist="13970" dir="2700000">
              <a:srgbClr val="151617">
                <a:alpha val="100000"/>
              </a:srgbClr>
            </a:outerShdw>
          </a:effectLst>
        </p:spPr>
      </p:sp>
      <p:sp>
        <p:nvSpPr>
          <p:cNvPr id="11" name="Text 8"/>
          <p:cNvSpPr/>
          <p:nvPr/>
        </p:nvSpPr>
        <p:spPr>
          <a:xfrm>
            <a:off x="6194822" y="3611761"/>
            <a:ext cx="2232660" cy="243245"/>
          </a:xfrm>
          <a:prstGeom prst="rect">
            <a:avLst/>
          </a:prstGeom>
          <a:noFill/>
          <a:ln/>
        </p:spPr>
        <p:txBody>
          <a:bodyPr wrap="none" lIns="0" tIns="0" rIns="0" bIns="0" rtlCol="0" anchor="t"/>
          <a:lstStyle/>
          <a:p>
            <a:pPr algn="l" indent="0" marL="0">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Career Opportunities</a:t>
            </a:r>
            <a:endParaRPr lang="en-US" sz="1500" dirty="0"/>
          </a:p>
        </p:txBody>
      </p:sp>
      <p:sp>
        <p:nvSpPr>
          <p:cNvPr id="12" name="Text 9"/>
          <p:cNvSpPr/>
          <p:nvPr/>
        </p:nvSpPr>
        <p:spPr>
          <a:xfrm>
            <a:off x="6194822" y="3948351"/>
            <a:ext cx="7727156" cy="24907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151617"/>
                </a:solidFill>
                <a:latin typeface="Inconsolata" pitchFamily="34" charset="0"/>
                <a:ea typeface="Inconsolata" pitchFamily="34" charset="-122"/>
                <a:cs typeface="Inconsolata" pitchFamily="34" charset="-120"/>
              </a:rPr>
              <a:t>AI automation &amp; agents</a:t>
            </a:r>
            <a:endParaRPr lang="en-US" sz="1200" dirty="0"/>
          </a:p>
        </p:txBody>
      </p:sp>
      <p:sp>
        <p:nvSpPr>
          <p:cNvPr id="13" name="Text 10"/>
          <p:cNvSpPr/>
          <p:nvPr/>
        </p:nvSpPr>
        <p:spPr>
          <a:xfrm>
            <a:off x="6194822" y="4251841"/>
            <a:ext cx="7727156" cy="24907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151617"/>
                </a:solidFill>
                <a:latin typeface="Inconsolata" pitchFamily="34" charset="0"/>
                <a:ea typeface="Inconsolata" pitchFamily="34" charset="-122"/>
                <a:cs typeface="Inconsolata" pitchFamily="34" charset="-120"/>
              </a:rPr>
              <a:t>Product development</a:t>
            </a:r>
            <a:endParaRPr lang="en-US" sz="1200" dirty="0"/>
          </a:p>
        </p:txBody>
      </p:sp>
      <p:sp>
        <p:nvSpPr>
          <p:cNvPr id="14" name="Text 11"/>
          <p:cNvSpPr/>
          <p:nvPr/>
        </p:nvSpPr>
        <p:spPr>
          <a:xfrm>
            <a:off x="6194822" y="4555331"/>
            <a:ext cx="7727156" cy="24907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151617"/>
                </a:solidFill>
                <a:latin typeface="Inconsolata" pitchFamily="34" charset="0"/>
                <a:ea typeface="Inconsolata" pitchFamily="34" charset="-122"/>
                <a:cs typeface="Inconsolata" pitchFamily="34" charset="-120"/>
              </a:rPr>
              <a:t>Data analysis &amp; code generation</a:t>
            </a:r>
            <a:endParaRPr lang="en-US" sz="1200" dirty="0"/>
          </a:p>
        </p:txBody>
      </p:sp>
      <p:sp>
        <p:nvSpPr>
          <p:cNvPr id="15" name="Text 12"/>
          <p:cNvSpPr/>
          <p:nvPr/>
        </p:nvSpPr>
        <p:spPr>
          <a:xfrm>
            <a:off x="6194822" y="4858822"/>
            <a:ext cx="7727156" cy="249079"/>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151617"/>
                </a:solidFill>
                <a:latin typeface="Inconsolata" pitchFamily="34" charset="0"/>
                <a:ea typeface="Inconsolata" pitchFamily="34" charset="-122"/>
                <a:cs typeface="Inconsolata" pitchFamily="34" charset="-120"/>
              </a:rPr>
              <a:t>SEO, marketing, customer support</a:t>
            </a:r>
            <a:endParaRPr lang="en-US" sz="1200" dirty="0"/>
          </a:p>
        </p:txBody>
      </p:sp>
      <p:sp>
        <p:nvSpPr>
          <p:cNvPr id="16" name="Text 13"/>
          <p:cNvSpPr/>
          <p:nvPr/>
        </p:nvSpPr>
        <p:spPr>
          <a:xfrm>
            <a:off x="6031468" y="5524262"/>
            <a:ext cx="2554843" cy="513874"/>
          </a:xfrm>
          <a:prstGeom prst="rect">
            <a:avLst/>
          </a:prstGeom>
          <a:noFill/>
          <a:ln/>
        </p:spPr>
        <p:txBody>
          <a:bodyPr wrap="none" lIns="0" tIns="0" rIns="0" bIns="0" rtlCol="0" anchor="t"/>
          <a:lstStyle/>
          <a:p>
            <a:pPr algn="ctr" indent="0" marL="0">
              <a:lnSpc>
                <a:spcPts val="4000"/>
              </a:lnSpc>
              <a:buNone/>
            </a:pPr>
            <a:r>
              <a:rPr lang="en-US" sz="4000" b="1" dirty="0">
                <a:solidFill>
                  <a:srgbClr val="151617"/>
                </a:solidFill>
                <a:latin typeface="Montserrat Black" pitchFamily="34" charset="0"/>
                <a:ea typeface="Montserrat Black" pitchFamily="34" charset="-122"/>
                <a:cs typeface="Montserrat Black" pitchFamily="34" charset="-120"/>
              </a:rPr>
              <a:t>$140K</a:t>
            </a:r>
            <a:endParaRPr lang="en-US" sz="4000" dirty="0"/>
          </a:p>
        </p:txBody>
      </p:sp>
      <p:sp>
        <p:nvSpPr>
          <p:cNvPr id="17" name="Text 14"/>
          <p:cNvSpPr/>
          <p:nvPr/>
        </p:nvSpPr>
        <p:spPr>
          <a:xfrm>
            <a:off x="6335554" y="6232803"/>
            <a:ext cx="1946672" cy="243245"/>
          </a:xfrm>
          <a:prstGeom prst="rect">
            <a:avLst/>
          </a:prstGeom>
          <a:noFill/>
          <a:ln/>
        </p:spPr>
        <p:txBody>
          <a:bodyPr wrap="none" lIns="0" tIns="0" rIns="0" bIns="0" rtlCol="0" anchor="t"/>
          <a:lstStyle/>
          <a:p>
            <a:pPr algn="ctr" indent="0" marL="0">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US Salary Range</a:t>
            </a:r>
            <a:endParaRPr lang="en-US" sz="1500" dirty="0"/>
          </a:p>
        </p:txBody>
      </p:sp>
      <p:sp>
        <p:nvSpPr>
          <p:cNvPr id="18" name="Text 15"/>
          <p:cNvSpPr/>
          <p:nvPr/>
        </p:nvSpPr>
        <p:spPr>
          <a:xfrm>
            <a:off x="6031468" y="6569393"/>
            <a:ext cx="2554843" cy="498157"/>
          </a:xfrm>
          <a:prstGeom prst="rect">
            <a:avLst/>
          </a:prstGeom>
          <a:noFill/>
          <a:ln/>
        </p:spPr>
        <p:txBody>
          <a:bodyPr wrap="square" lIns="0" tIns="0" rIns="0" bIns="0" rtlCol="0" anchor="t"/>
          <a:lstStyle/>
          <a:p>
            <a:pPr algn="ctr"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Average starting salary up to $240K for experienced engineers</a:t>
            </a:r>
            <a:endParaRPr lang="en-US" sz="1200" dirty="0"/>
          </a:p>
        </p:txBody>
      </p:sp>
      <p:sp>
        <p:nvSpPr>
          <p:cNvPr id="19" name="Text 16"/>
          <p:cNvSpPr/>
          <p:nvPr/>
        </p:nvSpPr>
        <p:spPr>
          <a:xfrm>
            <a:off x="8780978" y="5524262"/>
            <a:ext cx="2554843" cy="513874"/>
          </a:xfrm>
          <a:prstGeom prst="rect">
            <a:avLst/>
          </a:prstGeom>
          <a:noFill/>
          <a:ln/>
        </p:spPr>
        <p:txBody>
          <a:bodyPr wrap="none" lIns="0" tIns="0" rIns="0" bIns="0" rtlCol="0" anchor="t"/>
          <a:lstStyle/>
          <a:p>
            <a:pPr algn="ctr" indent="0" marL="0">
              <a:lnSpc>
                <a:spcPts val="4000"/>
              </a:lnSpc>
              <a:buNone/>
            </a:pPr>
            <a:r>
              <a:rPr lang="en-US" sz="4000" b="1" dirty="0">
                <a:solidFill>
                  <a:srgbClr val="151617"/>
                </a:solidFill>
                <a:latin typeface="Montserrat Black" pitchFamily="34" charset="0"/>
                <a:ea typeface="Montserrat Black" pitchFamily="34" charset="-122"/>
                <a:cs typeface="Montserrat Black" pitchFamily="34" charset="-120"/>
              </a:rPr>
              <a:t>₹12L</a:t>
            </a:r>
            <a:endParaRPr lang="en-US" sz="4000" dirty="0"/>
          </a:p>
        </p:txBody>
      </p:sp>
      <p:sp>
        <p:nvSpPr>
          <p:cNvPr id="20" name="Text 17"/>
          <p:cNvSpPr/>
          <p:nvPr/>
        </p:nvSpPr>
        <p:spPr>
          <a:xfrm>
            <a:off x="9071253" y="6232803"/>
            <a:ext cx="1974294" cy="243245"/>
          </a:xfrm>
          <a:prstGeom prst="rect">
            <a:avLst/>
          </a:prstGeom>
          <a:noFill/>
          <a:ln/>
        </p:spPr>
        <p:txBody>
          <a:bodyPr wrap="none" lIns="0" tIns="0" rIns="0" bIns="0" rtlCol="0" anchor="t"/>
          <a:lstStyle/>
          <a:p>
            <a:pPr algn="ctr" indent="0" marL="0">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India Salary Range</a:t>
            </a:r>
            <a:endParaRPr lang="en-US" sz="1500" dirty="0"/>
          </a:p>
        </p:txBody>
      </p:sp>
      <p:sp>
        <p:nvSpPr>
          <p:cNvPr id="21" name="Text 18"/>
          <p:cNvSpPr/>
          <p:nvPr/>
        </p:nvSpPr>
        <p:spPr>
          <a:xfrm>
            <a:off x="8780978" y="6569393"/>
            <a:ext cx="2554843" cy="498157"/>
          </a:xfrm>
          <a:prstGeom prst="rect">
            <a:avLst/>
          </a:prstGeom>
          <a:noFill/>
          <a:ln/>
        </p:spPr>
        <p:txBody>
          <a:bodyPr wrap="square" lIns="0" tIns="0" rIns="0" bIns="0" rtlCol="0" anchor="t"/>
          <a:lstStyle/>
          <a:p>
            <a:pPr algn="ctr"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Entry-level positions up to ₹45 LPA for senior roles</a:t>
            </a:r>
            <a:endParaRPr lang="en-US" sz="1200" dirty="0"/>
          </a:p>
        </p:txBody>
      </p:sp>
      <p:sp>
        <p:nvSpPr>
          <p:cNvPr id="22" name="Text 19"/>
          <p:cNvSpPr/>
          <p:nvPr/>
        </p:nvSpPr>
        <p:spPr>
          <a:xfrm>
            <a:off x="11530489" y="5524262"/>
            <a:ext cx="2554843" cy="513874"/>
          </a:xfrm>
          <a:prstGeom prst="rect">
            <a:avLst/>
          </a:prstGeom>
          <a:noFill/>
          <a:ln/>
        </p:spPr>
        <p:txBody>
          <a:bodyPr wrap="none" lIns="0" tIns="0" rIns="0" bIns="0" rtlCol="0" anchor="t"/>
          <a:lstStyle/>
          <a:p>
            <a:pPr algn="ctr" indent="0" marL="0">
              <a:lnSpc>
                <a:spcPts val="4000"/>
              </a:lnSpc>
              <a:buNone/>
            </a:pPr>
            <a:r>
              <a:rPr lang="en-US" sz="4000" b="1" dirty="0">
                <a:solidFill>
                  <a:srgbClr val="151617"/>
                </a:solidFill>
                <a:latin typeface="Montserrat Black" pitchFamily="34" charset="0"/>
                <a:ea typeface="Montserrat Black" pitchFamily="34" charset="-122"/>
                <a:cs typeface="Montserrat Black" pitchFamily="34" charset="-120"/>
              </a:rPr>
              <a:t>$150</a:t>
            </a:r>
            <a:endParaRPr lang="en-US" sz="4000" dirty="0"/>
          </a:p>
        </p:txBody>
      </p:sp>
      <p:sp>
        <p:nvSpPr>
          <p:cNvPr id="23" name="Text 20"/>
          <p:cNvSpPr/>
          <p:nvPr/>
        </p:nvSpPr>
        <p:spPr>
          <a:xfrm>
            <a:off x="11834574" y="6232803"/>
            <a:ext cx="1946672" cy="243245"/>
          </a:xfrm>
          <a:prstGeom prst="rect">
            <a:avLst/>
          </a:prstGeom>
          <a:noFill/>
          <a:ln/>
        </p:spPr>
        <p:txBody>
          <a:bodyPr wrap="none" lIns="0" tIns="0" rIns="0" bIns="0" rtlCol="0" anchor="t"/>
          <a:lstStyle/>
          <a:p>
            <a:pPr algn="ctr" indent="0" marL="0">
              <a:lnSpc>
                <a:spcPts val="1900"/>
              </a:lnSpc>
              <a:buNone/>
            </a:pPr>
            <a:r>
              <a:rPr lang="en-US" sz="1500" b="1" dirty="0">
                <a:solidFill>
                  <a:srgbClr val="151617"/>
                </a:solidFill>
                <a:latin typeface="Montserrat Black" pitchFamily="34" charset="0"/>
                <a:ea typeface="Montserrat Black" pitchFamily="34" charset="-122"/>
                <a:cs typeface="Montserrat Black" pitchFamily="34" charset="-120"/>
              </a:rPr>
              <a:t>Freelance Rate</a:t>
            </a:r>
            <a:endParaRPr lang="en-US" sz="1500" dirty="0"/>
          </a:p>
        </p:txBody>
      </p:sp>
      <p:sp>
        <p:nvSpPr>
          <p:cNvPr id="24" name="Text 21"/>
          <p:cNvSpPr/>
          <p:nvPr/>
        </p:nvSpPr>
        <p:spPr>
          <a:xfrm>
            <a:off x="11530489" y="6569393"/>
            <a:ext cx="2554843" cy="498157"/>
          </a:xfrm>
          <a:prstGeom prst="rect">
            <a:avLst/>
          </a:prstGeom>
          <a:noFill/>
          <a:ln/>
        </p:spPr>
        <p:txBody>
          <a:bodyPr wrap="square" lIns="0" tIns="0" rIns="0" bIns="0" rtlCol="0" anchor="t"/>
          <a:lstStyle/>
          <a:p>
            <a:pPr algn="ctr"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Hourly rates from $50 to $150+ per hour</a:t>
            </a: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1075253"/>
            <a:ext cx="1103471" cy="441484"/>
          </a:xfrm>
          <a:prstGeom prst="roundRect">
            <a:avLst>
              <a:gd name="adj" fmla="val 2071"/>
            </a:avLst>
          </a:prstGeom>
          <a:noFill/>
          <a:ln w="7620">
            <a:solidFill>
              <a:srgbClr val="151617"/>
            </a:solidFill>
            <a:prstDash val="solid"/>
          </a:ln>
        </p:spPr>
      </p:sp>
      <p:sp>
        <p:nvSpPr>
          <p:cNvPr id="3" name="Text 1"/>
          <p:cNvSpPr/>
          <p:nvPr/>
        </p:nvSpPr>
        <p:spPr>
          <a:xfrm>
            <a:off x="937498" y="1150858"/>
            <a:ext cx="816054" cy="290274"/>
          </a:xfrm>
          <a:prstGeom prst="rect">
            <a:avLst/>
          </a:prstGeom>
          <a:noFill/>
          <a:ln/>
        </p:spPr>
        <p:txBody>
          <a:bodyPr wrap="none" lIns="0" tIns="0" rIns="0" bIns="0" rtlCol="0" anchor="t"/>
          <a:lstStyle/>
          <a:p>
            <a:pPr algn="l" indent="0" marL="0">
              <a:lnSpc>
                <a:spcPts val="2250"/>
              </a:lnSpc>
              <a:buNone/>
            </a:pPr>
            <a:r>
              <a:rPr lang="en-US" sz="1400" dirty="0">
                <a:solidFill>
                  <a:srgbClr val="151617"/>
                </a:solidFill>
                <a:latin typeface="Inconsolata" pitchFamily="34" charset="0"/>
                <a:ea typeface="Inconsolata" pitchFamily="34" charset="-122"/>
                <a:cs typeface="Inconsolata" pitchFamily="34" charset="-120"/>
              </a:rPr>
              <a:t>AI MODELS</a:t>
            </a:r>
            <a:endParaRPr lang="en-US" sz="1400" dirty="0"/>
          </a:p>
        </p:txBody>
      </p:sp>
      <p:sp>
        <p:nvSpPr>
          <p:cNvPr id="4" name="Text 2"/>
          <p:cNvSpPr/>
          <p:nvPr/>
        </p:nvSpPr>
        <p:spPr>
          <a:xfrm>
            <a:off x="793790" y="1607463"/>
            <a:ext cx="11211401"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Types of AI Models You'll Work With</a:t>
            </a:r>
            <a:endParaRPr lang="en-US" sz="4450" dirty="0"/>
          </a:p>
        </p:txBody>
      </p:sp>
      <p:sp>
        <p:nvSpPr>
          <p:cNvPr id="5" name="Shape 3"/>
          <p:cNvSpPr/>
          <p:nvPr/>
        </p:nvSpPr>
        <p:spPr>
          <a:xfrm>
            <a:off x="793790" y="2656403"/>
            <a:ext cx="4196358" cy="4497943"/>
          </a:xfrm>
          <a:prstGeom prst="roundRect">
            <a:avLst>
              <a:gd name="adj" fmla="val 218"/>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6" name="Shape 4"/>
          <p:cNvSpPr/>
          <p:nvPr/>
        </p:nvSpPr>
        <p:spPr>
          <a:xfrm>
            <a:off x="824270" y="2686883"/>
            <a:ext cx="4135398" cy="680442"/>
          </a:xfrm>
          <a:prstGeom prst="rect">
            <a:avLst/>
          </a:prstGeom>
          <a:solidFill>
            <a:srgbClr val="F8ECE4"/>
          </a:solidFill>
          <a:ln/>
          <a:effectLst>
            <a:outerShdw sx="100000" sy="100000" kx="0" ky="0" algn="bl" rotWithShape="0" blurRad="0" dist="20320" dir="2700000">
              <a:srgbClr val="151617">
                <a:alpha val="100000"/>
              </a:srgbClr>
            </a:outerShdw>
          </a:effectLst>
        </p:spPr>
      </p:sp>
      <p:pic>
        <p:nvPicPr>
          <p:cNvPr id="7"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21888" y="2853095"/>
            <a:ext cx="340162" cy="340162"/>
          </a:xfrm>
          <a:prstGeom prst="rect">
            <a:avLst/>
          </a:prstGeom>
        </p:spPr>
      </p:pic>
      <p:sp>
        <p:nvSpPr>
          <p:cNvPr id="8" name="Text 5"/>
          <p:cNvSpPr/>
          <p:nvPr/>
        </p:nvSpPr>
        <p:spPr>
          <a:xfrm>
            <a:off x="1051084" y="3594140"/>
            <a:ext cx="3681770"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Large Language Models (LLMs)</a:t>
            </a:r>
            <a:endParaRPr lang="en-US" sz="2200" dirty="0"/>
          </a:p>
        </p:txBody>
      </p:sp>
      <p:sp>
        <p:nvSpPr>
          <p:cNvPr id="9" name="Text 6"/>
          <p:cNvSpPr/>
          <p:nvPr/>
        </p:nvSpPr>
        <p:spPr>
          <a:xfrm>
            <a:off x="1051084" y="4438888"/>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Models that understand and generate text-based content.</a:t>
            </a:r>
            <a:endParaRPr lang="en-US" sz="1750" dirty="0"/>
          </a:p>
        </p:txBody>
      </p:sp>
      <p:sp>
        <p:nvSpPr>
          <p:cNvPr id="10" name="Text 7"/>
          <p:cNvSpPr/>
          <p:nvPr/>
        </p:nvSpPr>
        <p:spPr>
          <a:xfrm>
            <a:off x="1051084" y="5300782"/>
            <a:ext cx="3681770" cy="725805"/>
          </a:xfrm>
          <a:prstGeom prst="rect">
            <a:avLst/>
          </a:prstGeom>
          <a:noFill/>
          <a:ln/>
        </p:spPr>
        <p:txBody>
          <a:bodyPr wrap="square" lIns="0" tIns="0" rIns="0" bIns="0" rtlCol="0" anchor="t"/>
          <a:lstStyle/>
          <a:p>
            <a:pPr algn="l" indent="0" marL="0">
              <a:lnSpc>
                <a:spcPts val="2850"/>
              </a:lnSpc>
              <a:buNone/>
            </a:pPr>
            <a:r>
              <a:rPr lang="en-US" sz="1750" b="1" dirty="0">
                <a:solidFill>
                  <a:srgbClr val="151617"/>
                </a:solidFill>
                <a:latin typeface="Inconsolata" pitchFamily="34" charset="0"/>
                <a:ea typeface="Inconsolata" pitchFamily="34" charset="-122"/>
                <a:cs typeface="Inconsolata" pitchFamily="34" charset="-120"/>
              </a:rPr>
              <a:t>Examples:</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GPT-4, GPT-5, Claude 3, Gemini, Llama 3</a:t>
            </a:r>
            <a:endParaRPr lang="en-US" sz="1750" dirty="0"/>
          </a:p>
        </p:txBody>
      </p:sp>
      <p:sp>
        <p:nvSpPr>
          <p:cNvPr id="11" name="Text 8"/>
          <p:cNvSpPr/>
          <p:nvPr/>
        </p:nvSpPr>
        <p:spPr>
          <a:xfrm>
            <a:off x="1051084" y="6162675"/>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Primary use for text generation, analysis, and conversation.</a:t>
            </a:r>
            <a:endParaRPr lang="en-US" sz="1750" dirty="0"/>
          </a:p>
        </p:txBody>
      </p:sp>
      <p:sp>
        <p:nvSpPr>
          <p:cNvPr id="12" name="Shape 9"/>
          <p:cNvSpPr/>
          <p:nvPr/>
        </p:nvSpPr>
        <p:spPr>
          <a:xfrm>
            <a:off x="5216962" y="2656403"/>
            <a:ext cx="4196358" cy="4497943"/>
          </a:xfrm>
          <a:prstGeom prst="roundRect">
            <a:avLst>
              <a:gd name="adj" fmla="val 218"/>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13" name="Shape 10"/>
          <p:cNvSpPr/>
          <p:nvPr/>
        </p:nvSpPr>
        <p:spPr>
          <a:xfrm>
            <a:off x="5247442" y="2686883"/>
            <a:ext cx="4135398" cy="680442"/>
          </a:xfrm>
          <a:prstGeom prst="rect">
            <a:avLst/>
          </a:prstGeom>
          <a:solidFill>
            <a:srgbClr val="F8ECE4"/>
          </a:solidFill>
          <a:ln/>
          <a:effectLst>
            <a:outerShdw sx="100000" sy="100000" kx="0" ky="0" algn="bl" rotWithShape="0" blurRad="0" dist="20320" dir="2700000">
              <a:srgbClr val="151617">
                <a:alpha val="100000"/>
              </a:srgbClr>
            </a:outerShdw>
          </a:effectLst>
        </p:spPr>
      </p:sp>
      <p:pic>
        <p:nvPicPr>
          <p:cNvPr id="14"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5060" y="2853095"/>
            <a:ext cx="340162" cy="340162"/>
          </a:xfrm>
          <a:prstGeom prst="rect">
            <a:avLst/>
          </a:prstGeom>
        </p:spPr>
      </p:pic>
      <p:sp>
        <p:nvSpPr>
          <p:cNvPr id="15" name="Text 11"/>
          <p:cNvSpPr/>
          <p:nvPr/>
        </p:nvSpPr>
        <p:spPr>
          <a:xfrm>
            <a:off x="5474256" y="359414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Vision Models</a:t>
            </a:r>
            <a:endParaRPr lang="en-US" sz="2200" dirty="0"/>
          </a:p>
        </p:txBody>
      </p:sp>
      <p:sp>
        <p:nvSpPr>
          <p:cNvPr id="16" name="Text 12"/>
          <p:cNvSpPr/>
          <p:nvPr/>
        </p:nvSpPr>
        <p:spPr>
          <a:xfrm>
            <a:off x="5474256" y="4084558"/>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Models that understand images combined with text.</a:t>
            </a:r>
            <a:endParaRPr lang="en-US" sz="1750" dirty="0"/>
          </a:p>
        </p:txBody>
      </p:sp>
      <p:sp>
        <p:nvSpPr>
          <p:cNvPr id="17" name="Text 13"/>
          <p:cNvSpPr/>
          <p:nvPr/>
        </p:nvSpPr>
        <p:spPr>
          <a:xfrm>
            <a:off x="5474256" y="4946452"/>
            <a:ext cx="3681770" cy="725805"/>
          </a:xfrm>
          <a:prstGeom prst="rect">
            <a:avLst/>
          </a:prstGeom>
          <a:noFill/>
          <a:ln/>
        </p:spPr>
        <p:txBody>
          <a:bodyPr wrap="square" lIns="0" tIns="0" rIns="0" bIns="0" rtlCol="0" anchor="t"/>
          <a:lstStyle/>
          <a:p>
            <a:pPr algn="l" indent="0" marL="0">
              <a:lnSpc>
                <a:spcPts val="2850"/>
              </a:lnSpc>
              <a:buNone/>
            </a:pPr>
            <a:r>
              <a:rPr lang="en-US" sz="1750" b="1" dirty="0">
                <a:solidFill>
                  <a:srgbClr val="151617"/>
                </a:solidFill>
                <a:latin typeface="Inconsolata" pitchFamily="34" charset="0"/>
                <a:ea typeface="Inconsolata" pitchFamily="34" charset="-122"/>
                <a:cs typeface="Inconsolata" pitchFamily="34" charset="-120"/>
              </a:rPr>
              <a:t>Examples:</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GPT-4V, Gemini Vision, Claude Vision</a:t>
            </a:r>
            <a:endParaRPr lang="en-US" sz="1750" dirty="0"/>
          </a:p>
        </p:txBody>
      </p:sp>
      <p:sp>
        <p:nvSpPr>
          <p:cNvPr id="18" name="Text 14"/>
          <p:cNvSpPr/>
          <p:nvPr/>
        </p:nvSpPr>
        <p:spPr>
          <a:xfrm>
            <a:off x="5474256" y="5808345"/>
            <a:ext cx="3681770" cy="1088708"/>
          </a:xfrm>
          <a:prstGeom prst="rect">
            <a:avLst/>
          </a:prstGeom>
          <a:noFill/>
          <a:ln/>
        </p:spPr>
        <p:txBody>
          <a:bodyPr wrap="square" lIns="0" tIns="0" rIns="0" bIns="0" rtlCol="0" anchor="t"/>
          <a:lstStyle/>
          <a:p>
            <a:pPr algn="l" indent="0" marL="0">
              <a:lnSpc>
                <a:spcPts val="2850"/>
              </a:lnSpc>
              <a:buNone/>
            </a:pPr>
            <a:r>
              <a:rPr lang="en-US" sz="1750" b="1" dirty="0">
                <a:solidFill>
                  <a:srgbClr val="151617"/>
                </a:solidFill>
                <a:latin typeface="Inconsolata" pitchFamily="34" charset="0"/>
                <a:ea typeface="Inconsolata" pitchFamily="34" charset="-122"/>
                <a:cs typeface="Inconsolata" pitchFamily="34" charset="-120"/>
              </a:rPr>
              <a:t>Use cases:</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Image explanation, diagram understanding, code screenshot recreation</a:t>
            </a:r>
            <a:endParaRPr lang="en-US" sz="1750" dirty="0"/>
          </a:p>
        </p:txBody>
      </p:sp>
      <p:sp>
        <p:nvSpPr>
          <p:cNvPr id="19" name="Shape 15"/>
          <p:cNvSpPr/>
          <p:nvPr/>
        </p:nvSpPr>
        <p:spPr>
          <a:xfrm>
            <a:off x="9640133" y="2656403"/>
            <a:ext cx="4196358" cy="4497943"/>
          </a:xfrm>
          <a:prstGeom prst="roundRect">
            <a:avLst>
              <a:gd name="adj" fmla="val 218"/>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20" name="Shape 16"/>
          <p:cNvSpPr/>
          <p:nvPr/>
        </p:nvSpPr>
        <p:spPr>
          <a:xfrm>
            <a:off x="9670613" y="2686883"/>
            <a:ext cx="4135398" cy="680442"/>
          </a:xfrm>
          <a:prstGeom prst="rect">
            <a:avLst/>
          </a:prstGeom>
          <a:solidFill>
            <a:srgbClr val="F8ECE4"/>
          </a:solidFill>
          <a:ln/>
          <a:effectLst>
            <a:outerShdw sx="100000" sy="100000" kx="0" ky="0" algn="bl" rotWithShape="0" blurRad="0" dist="20320" dir="2700000">
              <a:srgbClr val="151617">
                <a:alpha val="100000"/>
              </a:srgbClr>
            </a:outerShdw>
          </a:effectLst>
        </p:spPr>
      </p:sp>
      <p:pic>
        <p:nvPicPr>
          <p:cNvPr id="2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68232" y="2853095"/>
            <a:ext cx="340162" cy="340162"/>
          </a:xfrm>
          <a:prstGeom prst="rect">
            <a:avLst/>
          </a:prstGeom>
        </p:spPr>
      </p:pic>
      <p:sp>
        <p:nvSpPr>
          <p:cNvPr id="22" name="Text 17"/>
          <p:cNvSpPr/>
          <p:nvPr/>
        </p:nvSpPr>
        <p:spPr>
          <a:xfrm>
            <a:off x="9897427" y="3594140"/>
            <a:ext cx="301430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Multi-Modal Models</a:t>
            </a:r>
            <a:endParaRPr lang="en-US" sz="2200" dirty="0"/>
          </a:p>
        </p:txBody>
      </p:sp>
      <p:sp>
        <p:nvSpPr>
          <p:cNvPr id="23" name="Text 18"/>
          <p:cNvSpPr/>
          <p:nvPr/>
        </p:nvSpPr>
        <p:spPr>
          <a:xfrm>
            <a:off x="9897427" y="4084558"/>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Models supporting text, image, audio, and video inputs.</a:t>
            </a:r>
            <a:endParaRPr lang="en-US" sz="1750" dirty="0"/>
          </a:p>
        </p:txBody>
      </p:sp>
      <p:sp>
        <p:nvSpPr>
          <p:cNvPr id="24" name="Text 19"/>
          <p:cNvSpPr/>
          <p:nvPr/>
        </p:nvSpPr>
        <p:spPr>
          <a:xfrm>
            <a:off x="9897427" y="4946452"/>
            <a:ext cx="3681770" cy="725805"/>
          </a:xfrm>
          <a:prstGeom prst="rect">
            <a:avLst/>
          </a:prstGeom>
          <a:noFill/>
          <a:ln/>
        </p:spPr>
        <p:txBody>
          <a:bodyPr wrap="square" lIns="0" tIns="0" rIns="0" bIns="0" rtlCol="0" anchor="t"/>
          <a:lstStyle/>
          <a:p>
            <a:pPr algn="l" indent="0" marL="0">
              <a:lnSpc>
                <a:spcPts val="2850"/>
              </a:lnSpc>
              <a:buNone/>
            </a:pPr>
            <a:r>
              <a:rPr lang="en-US" sz="1750" b="1" dirty="0">
                <a:solidFill>
                  <a:srgbClr val="151617"/>
                </a:solidFill>
                <a:latin typeface="Inconsolata" pitchFamily="34" charset="0"/>
                <a:ea typeface="Inconsolata" pitchFamily="34" charset="-122"/>
                <a:cs typeface="Inconsolata" pitchFamily="34" charset="-120"/>
              </a:rPr>
              <a:t>Examples:</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GPT-5 Omni, Gemini Ultra, Claude Opus Vision</a:t>
            </a:r>
            <a:endParaRPr lang="en-US" sz="1750" dirty="0"/>
          </a:p>
        </p:txBody>
      </p:sp>
      <p:sp>
        <p:nvSpPr>
          <p:cNvPr id="25" name="Text 20"/>
          <p:cNvSpPr/>
          <p:nvPr/>
        </p:nvSpPr>
        <p:spPr>
          <a:xfrm>
            <a:off x="9897427" y="5808345"/>
            <a:ext cx="3681770" cy="1088708"/>
          </a:xfrm>
          <a:prstGeom prst="rect">
            <a:avLst/>
          </a:prstGeom>
          <a:noFill/>
          <a:ln/>
        </p:spPr>
        <p:txBody>
          <a:bodyPr wrap="square" lIns="0" tIns="0" rIns="0" bIns="0" rtlCol="0" anchor="t"/>
          <a:lstStyle/>
          <a:p>
            <a:pPr algn="l" indent="0" marL="0">
              <a:lnSpc>
                <a:spcPts val="2850"/>
              </a:lnSpc>
              <a:buNone/>
            </a:pPr>
            <a:r>
              <a:rPr lang="en-US" sz="1750" b="1" dirty="0">
                <a:solidFill>
                  <a:srgbClr val="151617"/>
                </a:solidFill>
                <a:latin typeface="Inconsolata" pitchFamily="34" charset="0"/>
                <a:ea typeface="Inconsolata" pitchFamily="34" charset="-122"/>
                <a:cs typeface="Inconsolata" pitchFamily="34" charset="-120"/>
              </a:rPr>
              <a:t>Use cases:</a:t>
            </a:r>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Video analysis, audio transcription, image-to-code, multi-modal agents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2303978" y="437078"/>
            <a:ext cx="7757398" cy="495062"/>
          </a:xfrm>
          <a:prstGeom prst="rect">
            <a:avLst/>
          </a:prstGeom>
          <a:noFill/>
          <a:ln/>
        </p:spPr>
        <p:txBody>
          <a:bodyPr wrap="none" lIns="0" tIns="0" rIns="0" bIns="0" rtlCol="0" anchor="t"/>
          <a:lstStyle/>
          <a:p>
            <a:pPr algn="l" indent="0" marL="0">
              <a:lnSpc>
                <a:spcPts val="3850"/>
              </a:lnSpc>
              <a:buNone/>
            </a:pPr>
            <a:r>
              <a:rPr lang="en-US" sz="3100" b="1" dirty="0">
                <a:solidFill>
                  <a:srgbClr val="151617"/>
                </a:solidFill>
                <a:latin typeface="Montserrat Black" pitchFamily="34" charset="0"/>
                <a:ea typeface="Montserrat Black" pitchFamily="34" charset="-122"/>
                <a:cs typeface="Montserrat Black" pitchFamily="34" charset="-120"/>
              </a:rPr>
              <a:t>How LLMs Think: Basic Architecture</a:t>
            </a:r>
            <a:endParaRPr lang="en-US" sz="3100" dirty="0"/>
          </a:p>
        </p:txBody>
      </p:sp>
      <p:sp>
        <p:nvSpPr>
          <p:cNvPr id="3" name="Text 1"/>
          <p:cNvSpPr/>
          <p:nvPr/>
        </p:nvSpPr>
        <p:spPr>
          <a:xfrm>
            <a:off x="2303978" y="1248966"/>
            <a:ext cx="10022324" cy="506968"/>
          </a:xfrm>
          <a:prstGeom prst="rect">
            <a:avLst/>
          </a:prstGeom>
          <a:noFill/>
          <a:ln/>
        </p:spPr>
        <p:txBody>
          <a:bodyPr wrap="squar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You don't need deep machine learning knowledge, but understanding how LLMs process information is essential for writing effective prompts.</a:t>
            </a:r>
            <a:endParaRPr lang="en-US" sz="1200" dirty="0"/>
          </a:p>
        </p:txBody>
      </p:sp>
      <p:pic>
        <p:nvPicPr>
          <p:cNvPr id="4" name="Image 0" descr="preencoded.png">    </p:cNvPr>
          <p:cNvPicPr>
            <a:picLocks noChangeAspect="1"/>
          </p:cNvPicPr>
          <p:nvPr/>
        </p:nvPicPr>
        <p:blipFill>
          <a:blip r:embed="rId1"/>
          <a:stretch>
            <a:fillRect/>
          </a:stretch>
        </p:blipFill>
        <p:spPr>
          <a:xfrm>
            <a:off x="2303978" y="1934170"/>
            <a:ext cx="792242" cy="950714"/>
          </a:xfrm>
          <a:prstGeom prst="rect">
            <a:avLst/>
          </a:prstGeom>
        </p:spPr>
      </p:pic>
      <p:sp>
        <p:nvSpPr>
          <p:cNvPr id="5" name="Text 2"/>
          <p:cNvSpPr/>
          <p:nvPr/>
        </p:nvSpPr>
        <p:spPr>
          <a:xfrm>
            <a:off x="3254573" y="2092523"/>
            <a:ext cx="1980605" cy="247650"/>
          </a:xfrm>
          <a:prstGeom prst="rect">
            <a:avLst/>
          </a:prstGeom>
          <a:noFill/>
          <a:ln/>
        </p:spPr>
        <p:txBody>
          <a:bodyPr wrap="none" lIns="0" tIns="0" rIns="0" bIns="0" rtlCol="0" anchor="t"/>
          <a:lstStyle/>
          <a:p>
            <a:pPr algn="l" indent="0" marL="0">
              <a:lnSpc>
                <a:spcPts val="1900"/>
              </a:lnSpc>
              <a:buNone/>
            </a:pPr>
            <a:r>
              <a:rPr lang="en-US" sz="1550" b="1" dirty="0">
                <a:solidFill>
                  <a:srgbClr val="151617"/>
                </a:solidFill>
                <a:latin typeface="Montserrat Black" pitchFamily="34" charset="0"/>
                <a:ea typeface="Montserrat Black" pitchFamily="34" charset="-122"/>
                <a:cs typeface="Montserrat Black" pitchFamily="34" charset="-120"/>
              </a:rPr>
              <a:t>User Prompt</a:t>
            </a:r>
            <a:endParaRPr lang="en-US" sz="1550" dirty="0"/>
          </a:p>
        </p:txBody>
      </p:sp>
      <p:sp>
        <p:nvSpPr>
          <p:cNvPr id="6" name="Text 3"/>
          <p:cNvSpPr/>
          <p:nvPr/>
        </p:nvSpPr>
        <p:spPr>
          <a:xfrm>
            <a:off x="3254573" y="2435185"/>
            <a:ext cx="9071729" cy="253484"/>
          </a:xfrm>
          <a:prstGeom prst="rect">
            <a:avLst/>
          </a:prstGeom>
          <a:noFill/>
          <a:ln/>
        </p:spPr>
        <p:txBody>
          <a:bodyPr wrap="non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Your instruction to the AI</a:t>
            </a:r>
            <a:endParaRPr lang="en-US" sz="1200" dirty="0"/>
          </a:p>
        </p:txBody>
      </p:sp>
      <p:pic>
        <p:nvPicPr>
          <p:cNvPr id="7" name="Image 1" descr="preencoded.png">    </p:cNvPr>
          <p:cNvPicPr>
            <a:picLocks noChangeAspect="1"/>
          </p:cNvPicPr>
          <p:nvPr/>
        </p:nvPicPr>
        <p:blipFill>
          <a:blip r:embed="rId2"/>
          <a:stretch>
            <a:fillRect/>
          </a:stretch>
        </p:blipFill>
        <p:spPr>
          <a:xfrm>
            <a:off x="2303978" y="2884884"/>
            <a:ext cx="792242" cy="950714"/>
          </a:xfrm>
          <a:prstGeom prst="rect">
            <a:avLst/>
          </a:prstGeom>
        </p:spPr>
      </p:pic>
      <p:sp>
        <p:nvSpPr>
          <p:cNvPr id="8" name="Text 4"/>
          <p:cNvSpPr/>
          <p:nvPr/>
        </p:nvSpPr>
        <p:spPr>
          <a:xfrm>
            <a:off x="3254573" y="3043237"/>
            <a:ext cx="1980605" cy="247650"/>
          </a:xfrm>
          <a:prstGeom prst="rect">
            <a:avLst/>
          </a:prstGeom>
          <a:noFill/>
          <a:ln/>
        </p:spPr>
        <p:txBody>
          <a:bodyPr wrap="none" lIns="0" tIns="0" rIns="0" bIns="0" rtlCol="0" anchor="t"/>
          <a:lstStyle/>
          <a:p>
            <a:pPr algn="l" indent="0" marL="0">
              <a:lnSpc>
                <a:spcPts val="1900"/>
              </a:lnSpc>
              <a:buNone/>
            </a:pPr>
            <a:r>
              <a:rPr lang="en-US" sz="1550" b="1" dirty="0">
                <a:solidFill>
                  <a:srgbClr val="151617"/>
                </a:solidFill>
                <a:latin typeface="Montserrat Black" pitchFamily="34" charset="0"/>
                <a:ea typeface="Montserrat Black" pitchFamily="34" charset="-122"/>
                <a:cs typeface="Montserrat Black" pitchFamily="34" charset="-120"/>
              </a:rPr>
              <a:t>Tokenization</a:t>
            </a:r>
            <a:endParaRPr lang="en-US" sz="1550" dirty="0"/>
          </a:p>
        </p:txBody>
      </p:sp>
      <p:sp>
        <p:nvSpPr>
          <p:cNvPr id="9" name="Text 5"/>
          <p:cNvSpPr/>
          <p:nvPr/>
        </p:nvSpPr>
        <p:spPr>
          <a:xfrm>
            <a:off x="3254573" y="3385899"/>
            <a:ext cx="9071729" cy="253484"/>
          </a:xfrm>
          <a:prstGeom prst="rect">
            <a:avLst/>
          </a:prstGeom>
          <a:noFill/>
          <a:ln/>
        </p:spPr>
        <p:txBody>
          <a:bodyPr wrap="non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Breaking text into tokens</a:t>
            </a:r>
            <a:endParaRPr lang="en-US" sz="1200" dirty="0"/>
          </a:p>
        </p:txBody>
      </p:sp>
      <p:pic>
        <p:nvPicPr>
          <p:cNvPr id="10" name="Image 2" descr="preencoded.png">    </p:cNvPr>
          <p:cNvPicPr>
            <a:picLocks noChangeAspect="1"/>
          </p:cNvPicPr>
          <p:nvPr/>
        </p:nvPicPr>
        <p:blipFill>
          <a:blip r:embed="rId3"/>
          <a:stretch>
            <a:fillRect/>
          </a:stretch>
        </p:blipFill>
        <p:spPr>
          <a:xfrm>
            <a:off x="2303978" y="3835598"/>
            <a:ext cx="792242" cy="950714"/>
          </a:xfrm>
          <a:prstGeom prst="rect">
            <a:avLst/>
          </a:prstGeom>
        </p:spPr>
      </p:pic>
      <p:sp>
        <p:nvSpPr>
          <p:cNvPr id="11" name="Text 6"/>
          <p:cNvSpPr/>
          <p:nvPr/>
        </p:nvSpPr>
        <p:spPr>
          <a:xfrm>
            <a:off x="3254573" y="3993952"/>
            <a:ext cx="1980605" cy="247650"/>
          </a:xfrm>
          <a:prstGeom prst="rect">
            <a:avLst/>
          </a:prstGeom>
          <a:noFill/>
          <a:ln/>
        </p:spPr>
        <p:txBody>
          <a:bodyPr wrap="none" lIns="0" tIns="0" rIns="0" bIns="0" rtlCol="0" anchor="t"/>
          <a:lstStyle/>
          <a:p>
            <a:pPr algn="l" indent="0" marL="0">
              <a:lnSpc>
                <a:spcPts val="1900"/>
              </a:lnSpc>
              <a:buNone/>
            </a:pPr>
            <a:r>
              <a:rPr lang="en-US" sz="1550" b="1" dirty="0">
                <a:solidFill>
                  <a:srgbClr val="151617"/>
                </a:solidFill>
                <a:latin typeface="Montserrat Black" pitchFamily="34" charset="0"/>
                <a:ea typeface="Montserrat Black" pitchFamily="34" charset="-122"/>
                <a:cs typeface="Montserrat Black" pitchFamily="34" charset="-120"/>
              </a:rPr>
              <a:t>Embedding</a:t>
            </a:r>
            <a:endParaRPr lang="en-US" sz="1550" dirty="0"/>
          </a:p>
        </p:txBody>
      </p:sp>
      <p:sp>
        <p:nvSpPr>
          <p:cNvPr id="12" name="Text 7"/>
          <p:cNvSpPr/>
          <p:nvPr/>
        </p:nvSpPr>
        <p:spPr>
          <a:xfrm>
            <a:off x="3254573" y="4336613"/>
            <a:ext cx="9071729" cy="253484"/>
          </a:xfrm>
          <a:prstGeom prst="rect">
            <a:avLst/>
          </a:prstGeom>
          <a:noFill/>
          <a:ln/>
        </p:spPr>
        <p:txBody>
          <a:bodyPr wrap="non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Converting to numbers</a:t>
            </a:r>
            <a:endParaRPr lang="en-US" sz="1200" dirty="0"/>
          </a:p>
        </p:txBody>
      </p:sp>
      <p:pic>
        <p:nvPicPr>
          <p:cNvPr id="13" name="Image 3" descr="preencoded.png">    </p:cNvPr>
          <p:cNvPicPr>
            <a:picLocks noChangeAspect="1"/>
          </p:cNvPicPr>
          <p:nvPr/>
        </p:nvPicPr>
        <p:blipFill>
          <a:blip r:embed="rId4"/>
          <a:stretch>
            <a:fillRect/>
          </a:stretch>
        </p:blipFill>
        <p:spPr>
          <a:xfrm>
            <a:off x="2303978" y="4786313"/>
            <a:ext cx="792242" cy="950714"/>
          </a:xfrm>
          <a:prstGeom prst="rect">
            <a:avLst/>
          </a:prstGeom>
        </p:spPr>
      </p:pic>
      <p:sp>
        <p:nvSpPr>
          <p:cNvPr id="14" name="Text 8"/>
          <p:cNvSpPr/>
          <p:nvPr/>
        </p:nvSpPr>
        <p:spPr>
          <a:xfrm>
            <a:off x="3254573" y="4944666"/>
            <a:ext cx="2090738" cy="247650"/>
          </a:xfrm>
          <a:prstGeom prst="rect">
            <a:avLst/>
          </a:prstGeom>
          <a:noFill/>
          <a:ln/>
        </p:spPr>
        <p:txBody>
          <a:bodyPr wrap="none" lIns="0" tIns="0" rIns="0" bIns="0" rtlCol="0" anchor="t"/>
          <a:lstStyle/>
          <a:p>
            <a:pPr algn="l" indent="0" marL="0">
              <a:lnSpc>
                <a:spcPts val="1900"/>
              </a:lnSpc>
              <a:buNone/>
            </a:pPr>
            <a:r>
              <a:rPr lang="en-US" sz="1550" b="1" dirty="0">
                <a:solidFill>
                  <a:srgbClr val="151617"/>
                </a:solidFill>
                <a:latin typeface="Montserrat Black" pitchFamily="34" charset="0"/>
                <a:ea typeface="Montserrat Black" pitchFamily="34" charset="-122"/>
                <a:cs typeface="Montserrat Black" pitchFamily="34" charset="-120"/>
              </a:rPr>
              <a:t>Transformer Layers</a:t>
            </a:r>
            <a:endParaRPr lang="en-US" sz="1550" dirty="0"/>
          </a:p>
        </p:txBody>
      </p:sp>
      <p:sp>
        <p:nvSpPr>
          <p:cNvPr id="15" name="Text 9"/>
          <p:cNvSpPr/>
          <p:nvPr/>
        </p:nvSpPr>
        <p:spPr>
          <a:xfrm>
            <a:off x="3254573" y="5287328"/>
            <a:ext cx="9071729" cy="253484"/>
          </a:xfrm>
          <a:prstGeom prst="rect">
            <a:avLst/>
          </a:prstGeom>
          <a:noFill/>
          <a:ln/>
        </p:spPr>
        <p:txBody>
          <a:bodyPr wrap="non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Processing with attention</a:t>
            </a:r>
            <a:endParaRPr lang="en-US" sz="1200" dirty="0"/>
          </a:p>
        </p:txBody>
      </p:sp>
      <p:pic>
        <p:nvPicPr>
          <p:cNvPr id="16" name="Image 4" descr="preencoded.png">    </p:cNvPr>
          <p:cNvPicPr>
            <a:picLocks noChangeAspect="1"/>
          </p:cNvPicPr>
          <p:nvPr/>
        </p:nvPicPr>
        <p:blipFill>
          <a:blip r:embed="rId5"/>
          <a:stretch>
            <a:fillRect/>
          </a:stretch>
        </p:blipFill>
        <p:spPr>
          <a:xfrm>
            <a:off x="2303978" y="5737027"/>
            <a:ext cx="792242" cy="950714"/>
          </a:xfrm>
          <a:prstGeom prst="rect">
            <a:avLst/>
          </a:prstGeom>
        </p:spPr>
      </p:pic>
      <p:sp>
        <p:nvSpPr>
          <p:cNvPr id="17" name="Text 10"/>
          <p:cNvSpPr/>
          <p:nvPr/>
        </p:nvSpPr>
        <p:spPr>
          <a:xfrm>
            <a:off x="3254573" y="5895380"/>
            <a:ext cx="1980605" cy="247650"/>
          </a:xfrm>
          <a:prstGeom prst="rect">
            <a:avLst/>
          </a:prstGeom>
          <a:noFill/>
          <a:ln/>
        </p:spPr>
        <p:txBody>
          <a:bodyPr wrap="none" lIns="0" tIns="0" rIns="0" bIns="0" rtlCol="0" anchor="t"/>
          <a:lstStyle/>
          <a:p>
            <a:pPr algn="l" indent="0" marL="0">
              <a:lnSpc>
                <a:spcPts val="1900"/>
              </a:lnSpc>
              <a:buNone/>
            </a:pPr>
            <a:r>
              <a:rPr lang="en-US" sz="1550" b="1" dirty="0">
                <a:solidFill>
                  <a:srgbClr val="151617"/>
                </a:solidFill>
                <a:latin typeface="Montserrat Black" pitchFamily="34" charset="0"/>
                <a:ea typeface="Montserrat Black" pitchFamily="34" charset="-122"/>
                <a:cs typeface="Montserrat Black" pitchFamily="34" charset="-120"/>
              </a:rPr>
              <a:t>Response</a:t>
            </a:r>
            <a:endParaRPr lang="en-US" sz="1550" dirty="0"/>
          </a:p>
        </p:txBody>
      </p:sp>
      <p:sp>
        <p:nvSpPr>
          <p:cNvPr id="18" name="Text 11"/>
          <p:cNvSpPr/>
          <p:nvPr/>
        </p:nvSpPr>
        <p:spPr>
          <a:xfrm>
            <a:off x="3254573" y="6238042"/>
            <a:ext cx="9071729" cy="253484"/>
          </a:xfrm>
          <a:prstGeom prst="rect">
            <a:avLst/>
          </a:prstGeom>
          <a:noFill/>
          <a:ln/>
        </p:spPr>
        <p:txBody>
          <a:bodyPr wrap="none" lIns="0" tIns="0" rIns="0" bIns="0" rtlCol="0" anchor="t"/>
          <a:lstStyle/>
          <a:p>
            <a:pPr algn="l" indent="0" marL="0">
              <a:lnSpc>
                <a:spcPts val="1950"/>
              </a:lnSpc>
              <a:buNone/>
            </a:pPr>
            <a:r>
              <a:rPr lang="en-US" sz="1200" dirty="0">
                <a:solidFill>
                  <a:srgbClr val="151617"/>
                </a:solidFill>
                <a:latin typeface="Inconsolata" pitchFamily="34" charset="0"/>
                <a:ea typeface="Inconsolata" pitchFamily="34" charset="-122"/>
                <a:cs typeface="Inconsolata" pitchFamily="34" charset="-120"/>
              </a:rPr>
              <a:t>Generated output</a:t>
            </a:r>
            <a:endParaRPr lang="en-US" sz="1200" dirty="0"/>
          </a:p>
        </p:txBody>
      </p:sp>
      <p:sp>
        <p:nvSpPr>
          <p:cNvPr id="19" name="Shape 12"/>
          <p:cNvSpPr/>
          <p:nvPr/>
        </p:nvSpPr>
        <p:spPr>
          <a:xfrm>
            <a:off x="2303978" y="6865977"/>
            <a:ext cx="10022324" cy="926544"/>
          </a:xfrm>
          <a:prstGeom prst="roundRect">
            <a:avLst>
              <a:gd name="adj" fmla="val 987"/>
            </a:avLst>
          </a:prstGeom>
          <a:solidFill>
            <a:srgbClr val="D7D9DA"/>
          </a:solidFill>
          <a:ln/>
        </p:spPr>
      </p:sp>
      <p:pic>
        <p:nvPicPr>
          <p:cNvPr id="20" name="Image 5" descr="preencoded.png">    </p:cNvPr>
          <p:cNvPicPr>
            <a:picLocks noChangeAspect="1"/>
          </p:cNvPicPr>
          <p:nvPr/>
        </p:nvPicPr>
        <p:blipFill>
          <a:blip r:embed="rId6"/>
          <a:stretch>
            <a:fillRect/>
          </a:stretch>
        </p:blipFill>
        <p:spPr>
          <a:xfrm>
            <a:off x="2462332" y="7100530"/>
            <a:ext cx="198001" cy="158353"/>
          </a:xfrm>
          <a:prstGeom prst="rect">
            <a:avLst/>
          </a:prstGeom>
        </p:spPr>
      </p:pic>
      <p:sp>
        <p:nvSpPr>
          <p:cNvPr id="21" name="Text 13"/>
          <p:cNvSpPr/>
          <p:nvPr/>
        </p:nvSpPr>
        <p:spPr>
          <a:xfrm>
            <a:off x="2818686" y="7063859"/>
            <a:ext cx="9349264" cy="506968"/>
          </a:xfrm>
          <a:prstGeom prst="rect">
            <a:avLst/>
          </a:prstGeom>
          <a:noFill/>
          <a:ln/>
        </p:spPr>
        <p:txBody>
          <a:bodyPr wrap="square" lIns="0" tIns="0" rIns="0" bIns="0" rtlCol="0" anchor="t"/>
          <a:lstStyle/>
          <a:p>
            <a:pPr algn="l" indent="0" marL="0">
              <a:lnSpc>
                <a:spcPts val="1950"/>
              </a:lnSpc>
              <a:buNone/>
            </a:pPr>
            <a:r>
              <a:rPr lang="en-US" sz="1200" b="1" dirty="0">
                <a:solidFill>
                  <a:srgbClr val="000000"/>
                </a:solidFill>
                <a:latin typeface="Inconsolata" pitchFamily="34" charset="0"/>
                <a:ea typeface="Inconsolata" pitchFamily="34" charset="-122"/>
                <a:cs typeface="Inconsolata" pitchFamily="34" charset="-120"/>
              </a:rPr>
              <a:t>Attention Mechanism:</a:t>
            </a:r>
            <a:pPr algn="l" indent="0" marL="0">
              <a:lnSpc>
                <a:spcPts val="1950"/>
              </a:lnSpc>
              <a:buNone/>
            </a:pPr>
            <a:r>
              <a:rPr lang="en-US" sz="1200" dirty="0">
                <a:solidFill>
                  <a:srgbClr val="000000"/>
                </a:solidFill>
                <a:latin typeface="Inconsolata" pitchFamily="34" charset="0"/>
                <a:ea typeface="Inconsolata" pitchFamily="34" charset="-122"/>
                <a:cs typeface="Inconsolata" pitchFamily="34" charset="-120"/>
              </a:rPr>
              <a:t> This determines which words matter most in your prompt. For example, in "The cat sat on the mat because it was tired," attention helps the LLM understand that "it" refers to "cat," not "mat."</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1314212" y="673179"/>
            <a:ext cx="1820466" cy="356711"/>
          </a:xfrm>
          <a:prstGeom prst="roundRect">
            <a:avLst>
              <a:gd name="adj" fmla="val 2563"/>
            </a:avLst>
          </a:prstGeom>
          <a:solidFill>
            <a:srgbClr val="E4E6E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28036" y="775692"/>
            <a:ext cx="151686" cy="151686"/>
          </a:xfrm>
          <a:prstGeom prst="rect">
            <a:avLst/>
          </a:prstGeom>
        </p:spPr>
      </p:pic>
      <p:sp>
        <p:nvSpPr>
          <p:cNvPr id="4" name="Text 1"/>
          <p:cNvSpPr/>
          <p:nvPr/>
        </p:nvSpPr>
        <p:spPr>
          <a:xfrm>
            <a:off x="1655564" y="730091"/>
            <a:ext cx="1365290" cy="242888"/>
          </a:xfrm>
          <a:prstGeom prst="rect">
            <a:avLst/>
          </a:prstGeom>
          <a:noFill/>
          <a:ln/>
        </p:spPr>
        <p:txBody>
          <a:bodyPr wrap="none" lIns="0" tIns="0" rIns="0" bIns="0" rtlCol="0" anchor="t"/>
          <a:lstStyle/>
          <a:p>
            <a:pPr algn="l" indent="0" marL="0">
              <a:lnSpc>
                <a:spcPts val="1900"/>
              </a:lnSpc>
              <a:buNone/>
            </a:pPr>
            <a:r>
              <a:rPr lang="en-US" sz="1150" dirty="0">
                <a:solidFill>
                  <a:srgbClr val="151617"/>
                </a:solidFill>
                <a:latin typeface="Inconsolata" pitchFamily="34" charset="0"/>
                <a:ea typeface="Inconsolata" pitchFamily="34" charset="-122"/>
                <a:cs typeface="Inconsolata" pitchFamily="34" charset="-120"/>
              </a:rPr>
              <a:t>TECHNICAL CONCEPTS</a:t>
            </a:r>
            <a:endParaRPr lang="en-US" sz="1150" dirty="0"/>
          </a:p>
        </p:txBody>
      </p:sp>
      <p:sp>
        <p:nvSpPr>
          <p:cNvPr id="5" name="Text 2"/>
          <p:cNvSpPr/>
          <p:nvPr/>
        </p:nvSpPr>
        <p:spPr>
          <a:xfrm>
            <a:off x="1314212" y="1105733"/>
            <a:ext cx="9053870" cy="592931"/>
          </a:xfrm>
          <a:prstGeom prst="rect">
            <a:avLst/>
          </a:prstGeom>
          <a:noFill/>
          <a:ln/>
        </p:spPr>
        <p:txBody>
          <a:bodyPr wrap="none" lIns="0" tIns="0" rIns="0" bIns="0" rtlCol="0" anchor="t"/>
          <a:lstStyle/>
          <a:p>
            <a:pPr algn="l" indent="0" marL="0">
              <a:lnSpc>
                <a:spcPts val="4650"/>
              </a:lnSpc>
              <a:buNone/>
            </a:pPr>
            <a:r>
              <a:rPr lang="en-US" sz="3700" b="1" dirty="0">
                <a:solidFill>
                  <a:srgbClr val="151617"/>
                </a:solidFill>
                <a:latin typeface="Montserrat Black" pitchFamily="34" charset="0"/>
                <a:ea typeface="Montserrat Black" pitchFamily="34" charset="-122"/>
                <a:cs typeface="Montserrat Black" pitchFamily="34" charset="-120"/>
              </a:rPr>
              <a:t>Tokens, Prompts &amp; Key Parameters</a:t>
            </a:r>
            <a:endParaRPr lang="en-US" sz="3700" dirty="0"/>
          </a:p>
        </p:txBody>
      </p:sp>
      <p:sp>
        <p:nvSpPr>
          <p:cNvPr id="6" name="Text 3"/>
          <p:cNvSpPr/>
          <p:nvPr/>
        </p:nvSpPr>
        <p:spPr>
          <a:xfrm>
            <a:off x="1314212" y="2172891"/>
            <a:ext cx="3499604" cy="355759"/>
          </a:xfrm>
          <a:prstGeom prst="rect">
            <a:avLst/>
          </a:prstGeom>
          <a:noFill/>
          <a:ln/>
        </p:spPr>
        <p:txBody>
          <a:bodyPr wrap="none" lIns="0" tIns="0" rIns="0" bIns="0" rtlCol="0" anchor="t"/>
          <a:lstStyle/>
          <a:p>
            <a:pPr algn="l" indent="0" marL="0">
              <a:lnSpc>
                <a:spcPts val="2800"/>
              </a:lnSpc>
              <a:buNone/>
            </a:pPr>
            <a:r>
              <a:rPr lang="en-US" sz="2200" b="1" dirty="0">
                <a:solidFill>
                  <a:srgbClr val="151617"/>
                </a:solidFill>
                <a:latin typeface="Montserrat Black" pitchFamily="34" charset="0"/>
                <a:ea typeface="Montserrat Black" pitchFamily="34" charset="-122"/>
                <a:cs typeface="Montserrat Black" pitchFamily="34" charset="-120"/>
              </a:rPr>
              <a:t>Understanding Tokens</a:t>
            </a:r>
            <a:endParaRPr lang="en-US" sz="2200" dirty="0"/>
          </a:p>
        </p:txBody>
      </p:sp>
      <p:sp>
        <p:nvSpPr>
          <p:cNvPr id="7" name="Text 4"/>
          <p:cNvSpPr/>
          <p:nvPr/>
        </p:nvSpPr>
        <p:spPr>
          <a:xfrm>
            <a:off x="1314212" y="2718316"/>
            <a:ext cx="6392704" cy="607219"/>
          </a:xfrm>
          <a:prstGeom prst="rect">
            <a:avLst/>
          </a:prstGeom>
          <a:noFill/>
          <a:ln/>
        </p:spPr>
        <p:txBody>
          <a:bodyPr wrap="squar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LLMs don't read full words—they read tokens. For example, "ChatGPT is amazing" might become: Chat, G, PT, is, amaz, ing.</a:t>
            </a:r>
            <a:endParaRPr lang="en-US" sz="1450" dirty="0"/>
          </a:p>
        </p:txBody>
      </p:sp>
      <p:sp>
        <p:nvSpPr>
          <p:cNvPr id="8" name="Text 5"/>
          <p:cNvSpPr/>
          <p:nvPr/>
        </p:nvSpPr>
        <p:spPr>
          <a:xfrm>
            <a:off x="1314212" y="3496270"/>
            <a:ext cx="6392704" cy="303609"/>
          </a:xfrm>
          <a:prstGeom prst="rect">
            <a:avLst/>
          </a:prstGeom>
          <a:noFill/>
          <a:ln/>
        </p:spPr>
        <p:txBody>
          <a:bodyPr wrap="none" lIns="0" tIns="0" rIns="0" bIns="0" rtlCol="0" anchor="t"/>
          <a:lstStyle/>
          <a:p>
            <a:pPr algn="l" indent="0" marL="0">
              <a:lnSpc>
                <a:spcPts val="2350"/>
              </a:lnSpc>
              <a:buNone/>
            </a:pPr>
            <a:r>
              <a:rPr lang="en-US" sz="1450" b="1" dirty="0">
                <a:solidFill>
                  <a:srgbClr val="151617"/>
                </a:solidFill>
                <a:latin typeface="Inconsolata" pitchFamily="34" charset="0"/>
                <a:ea typeface="Inconsolata" pitchFamily="34" charset="-122"/>
                <a:cs typeface="Inconsolata" pitchFamily="34" charset="-120"/>
              </a:rPr>
              <a:t>Why it matters:</a:t>
            </a:r>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 More tokens = higher cost + more computation time.</a:t>
            </a:r>
            <a:endParaRPr lang="en-US" sz="1450" dirty="0"/>
          </a:p>
        </p:txBody>
      </p:sp>
      <p:sp>
        <p:nvSpPr>
          <p:cNvPr id="9" name="Shape 6"/>
          <p:cNvSpPr/>
          <p:nvPr/>
        </p:nvSpPr>
        <p:spPr>
          <a:xfrm>
            <a:off x="1314212" y="4108066"/>
            <a:ext cx="6392704" cy="31313"/>
          </a:xfrm>
          <a:prstGeom prst="rect">
            <a:avLst/>
          </a:prstGeom>
          <a:solidFill>
            <a:srgbClr val="151617">
              <a:alpha val="50000"/>
            </a:srgbClr>
          </a:solidFill>
          <a:ln/>
        </p:spPr>
      </p:sp>
      <p:sp>
        <p:nvSpPr>
          <p:cNvPr id="10" name="Text 7"/>
          <p:cNvSpPr/>
          <p:nvPr/>
        </p:nvSpPr>
        <p:spPr>
          <a:xfrm>
            <a:off x="1314212" y="4352687"/>
            <a:ext cx="2876907" cy="355759"/>
          </a:xfrm>
          <a:prstGeom prst="rect">
            <a:avLst/>
          </a:prstGeom>
          <a:noFill/>
          <a:ln/>
        </p:spPr>
        <p:txBody>
          <a:bodyPr wrap="none" lIns="0" tIns="0" rIns="0" bIns="0" rtlCol="0" anchor="t"/>
          <a:lstStyle/>
          <a:p>
            <a:pPr algn="l" indent="0" marL="0">
              <a:lnSpc>
                <a:spcPts val="2800"/>
              </a:lnSpc>
              <a:buNone/>
            </a:pPr>
            <a:r>
              <a:rPr lang="en-US" sz="2200" b="1" dirty="0">
                <a:solidFill>
                  <a:srgbClr val="151617"/>
                </a:solidFill>
                <a:latin typeface="Montserrat Black" pitchFamily="34" charset="0"/>
                <a:ea typeface="Montserrat Black" pitchFamily="34" charset="-122"/>
                <a:cs typeface="Montserrat Black" pitchFamily="34" charset="-120"/>
              </a:rPr>
              <a:t>What is a Prompt?</a:t>
            </a:r>
            <a:endParaRPr lang="en-US" sz="2200" dirty="0"/>
          </a:p>
        </p:txBody>
      </p:sp>
      <p:sp>
        <p:nvSpPr>
          <p:cNvPr id="11" name="Text 8"/>
          <p:cNvSpPr/>
          <p:nvPr/>
        </p:nvSpPr>
        <p:spPr>
          <a:xfrm>
            <a:off x="1314212" y="4898112"/>
            <a:ext cx="6392704" cy="607219"/>
          </a:xfrm>
          <a:prstGeom prst="rect">
            <a:avLst/>
          </a:prstGeom>
          <a:noFill/>
          <a:ln/>
        </p:spPr>
        <p:txBody>
          <a:bodyPr wrap="squar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A prompt is any instruction you give to AI. It can be a question, instruction, task, context, or example-based prompt.</a:t>
            </a:r>
            <a:endParaRPr lang="en-US" sz="1450" dirty="0"/>
          </a:p>
        </p:txBody>
      </p:sp>
      <p:sp>
        <p:nvSpPr>
          <p:cNvPr id="12" name="Text 9"/>
          <p:cNvSpPr/>
          <p:nvPr/>
        </p:nvSpPr>
        <p:spPr>
          <a:xfrm>
            <a:off x="8177451" y="2172891"/>
            <a:ext cx="2970609" cy="355759"/>
          </a:xfrm>
          <a:prstGeom prst="rect">
            <a:avLst/>
          </a:prstGeom>
          <a:noFill/>
          <a:ln/>
        </p:spPr>
        <p:txBody>
          <a:bodyPr wrap="none" lIns="0" tIns="0" rIns="0" bIns="0" rtlCol="0" anchor="t"/>
          <a:lstStyle/>
          <a:p>
            <a:pPr algn="l" indent="0" marL="0">
              <a:lnSpc>
                <a:spcPts val="2800"/>
              </a:lnSpc>
              <a:buNone/>
            </a:pPr>
            <a:r>
              <a:rPr lang="en-US" sz="2200" b="1" dirty="0">
                <a:solidFill>
                  <a:srgbClr val="151617"/>
                </a:solidFill>
                <a:latin typeface="Montserrat Black" pitchFamily="34" charset="0"/>
                <a:ea typeface="Montserrat Black" pitchFamily="34" charset="-122"/>
                <a:cs typeface="Montserrat Black" pitchFamily="34" charset="-120"/>
              </a:rPr>
              <a:t>Critical Parameters</a:t>
            </a:r>
            <a:endParaRPr lang="en-US" sz="2200" dirty="0"/>
          </a:p>
        </p:txBody>
      </p:sp>
      <p:sp>
        <p:nvSpPr>
          <p:cNvPr id="13" name="Shape 10"/>
          <p:cNvSpPr/>
          <p:nvPr/>
        </p:nvSpPr>
        <p:spPr>
          <a:xfrm>
            <a:off x="8177451" y="2842855"/>
            <a:ext cx="94774" cy="94774"/>
          </a:xfrm>
          <a:prstGeom prst="roundRect">
            <a:avLst>
              <a:gd name="adj" fmla="val 482411"/>
            </a:avLst>
          </a:prstGeom>
          <a:solidFill>
            <a:srgbClr val="151617"/>
          </a:solidFill>
          <a:ln/>
        </p:spPr>
      </p:sp>
      <p:sp>
        <p:nvSpPr>
          <p:cNvPr id="14" name="Text 11"/>
          <p:cNvSpPr/>
          <p:nvPr/>
        </p:nvSpPr>
        <p:spPr>
          <a:xfrm>
            <a:off x="8461891" y="2742009"/>
            <a:ext cx="2371844" cy="296466"/>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Temperature</a:t>
            </a:r>
            <a:endParaRPr lang="en-US" sz="1850" dirty="0"/>
          </a:p>
        </p:txBody>
      </p:sp>
      <p:sp>
        <p:nvSpPr>
          <p:cNvPr id="15" name="Text 12"/>
          <p:cNvSpPr/>
          <p:nvPr/>
        </p:nvSpPr>
        <p:spPr>
          <a:xfrm>
            <a:off x="8461891" y="3228142"/>
            <a:ext cx="4861798" cy="607219"/>
          </a:xfrm>
          <a:prstGeom prst="rect">
            <a:avLst/>
          </a:prstGeom>
          <a:noFill/>
          <a:ln/>
        </p:spPr>
        <p:txBody>
          <a:bodyPr wrap="squar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Controls creativity level (0–0.3: logical, 0.5–0.7: balanced, 0.8+: creative)</a:t>
            </a:r>
            <a:endParaRPr lang="en-US" sz="1450" dirty="0"/>
          </a:p>
        </p:txBody>
      </p:sp>
      <p:sp>
        <p:nvSpPr>
          <p:cNvPr id="16" name="Shape 13"/>
          <p:cNvSpPr/>
          <p:nvPr/>
        </p:nvSpPr>
        <p:spPr>
          <a:xfrm>
            <a:off x="8177451" y="4315658"/>
            <a:ext cx="94774" cy="94774"/>
          </a:xfrm>
          <a:prstGeom prst="roundRect">
            <a:avLst>
              <a:gd name="adj" fmla="val 482411"/>
            </a:avLst>
          </a:prstGeom>
          <a:solidFill>
            <a:srgbClr val="151617"/>
          </a:solidFill>
          <a:ln/>
        </p:spPr>
      </p:sp>
      <p:sp>
        <p:nvSpPr>
          <p:cNvPr id="17" name="Text 14"/>
          <p:cNvSpPr/>
          <p:nvPr/>
        </p:nvSpPr>
        <p:spPr>
          <a:xfrm>
            <a:off x="8461891" y="4214813"/>
            <a:ext cx="2371844" cy="296466"/>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Top-P</a:t>
            </a:r>
            <a:endParaRPr lang="en-US" sz="1850" dirty="0"/>
          </a:p>
        </p:txBody>
      </p:sp>
      <p:sp>
        <p:nvSpPr>
          <p:cNvPr id="18" name="Text 15"/>
          <p:cNvSpPr/>
          <p:nvPr/>
        </p:nvSpPr>
        <p:spPr>
          <a:xfrm>
            <a:off x="8461891" y="4700945"/>
            <a:ext cx="4861798" cy="303609"/>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Controls output randomness, similar to temperature</a:t>
            </a:r>
            <a:endParaRPr lang="en-US" sz="1450" dirty="0"/>
          </a:p>
        </p:txBody>
      </p:sp>
      <p:sp>
        <p:nvSpPr>
          <p:cNvPr id="19" name="Shape 16"/>
          <p:cNvSpPr/>
          <p:nvPr/>
        </p:nvSpPr>
        <p:spPr>
          <a:xfrm>
            <a:off x="8177451" y="5484852"/>
            <a:ext cx="94774" cy="94774"/>
          </a:xfrm>
          <a:prstGeom prst="roundRect">
            <a:avLst>
              <a:gd name="adj" fmla="val 482411"/>
            </a:avLst>
          </a:prstGeom>
          <a:solidFill>
            <a:srgbClr val="151617"/>
          </a:solidFill>
          <a:ln/>
        </p:spPr>
      </p:sp>
      <p:sp>
        <p:nvSpPr>
          <p:cNvPr id="20" name="Text 17"/>
          <p:cNvSpPr/>
          <p:nvPr/>
        </p:nvSpPr>
        <p:spPr>
          <a:xfrm>
            <a:off x="8461891" y="5384006"/>
            <a:ext cx="2371844" cy="296466"/>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System Message</a:t>
            </a:r>
            <a:endParaRPr lang="en-US" sz="1850" dirty="0"/>
          </a:p>
        </p:txBody>
      </p:sp>
      <p:sp>
        <p:nvSpPr>
          <p:cNvPr id="21" name="Text 18"/>
          <p:cNvSpPr/>
          <p:nvPr/>
        </p:nvSpPr>
        <p:spPr>
          <a:xfrm>
            <a:off x="8461891" y="5870138"/>
            <a:ext cx="4861798" cy="303609"/>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Defines AI's role, behavior, and boundaries</a:t>
            </a:r>
            <a:endParaRPr lang="en-US" sz="1450" dirty="0"/>
          </a:p>
        </p:txBody>
      </p:sp>
      <p:sp>
        <p:nvSpPr>
          <p:cNvPr id="22" name="Shape 19"/>
          <p:cNvSpPr/>
          <p:nvPr/>
        </p:nvSpPr>
        <p:spPr>
          <a:xfrm>
            <a:off x="8177451" y="6654046"/>
            <a:ext cx="94774" cy="94774"/>
          </a:xfrm>
          <a:prstGeom prst="roundRect">
            <a:avLst>
              <a:gd name="adj" fmla="val 482411"/>
            </a:avLst>
          </a:prstGeom>
          <a:solidFill>
            <a:srgbClr val="151617"/>
          </a:solidFill>
          <a:ln/>
        </p:spPr>
      </p:sp>
      <p:sp>
        <p:nvSpPr>
          <p:cNvPr id="23" name="Text 20"/>
          <p:cNvSpPr/>
          <p:nvPr/>
        </p:nvSpPr>
        <p:spPr>
          <a:xfrm>
            <a:off x="8461891" y="6553200"/>
            <a:ext cx="2371844" cy="296466"/>
          </a:xfrm>
          <a:prstGeom prst="rect">
            <a:avLst/>
          </a:prstGeom>
          <a:noFill/>
          <a:ln/>
        </p:spPr>
        <p:txBody>
          <a:bodyPr wrap="none" lIns="0" tIns="0" rIns="0" bIns="0" rtlCol="0" anchor="t"/>
          <a:lstStyle/>
          <a:p>
            <a:pPr algn="l" indent="0" marL="0">
              <a:lnSpc>
                <a:spcPts val="2300"/>
              </a:lnSpc>
              <a:buNone/>
            </a:pPr>
            <a:r>
              <a:rPr lang="en-US" sz="1850" b="1" dirty="0">
                <a:solidFill>
                  <a:srgbClr val="151617"/>
                </a:solidFill>
                <a:latin typeface="Montserrat Black" pitchFamily="34" charset="0"/>
                <a:ea typeface="Montserrat Black" pitchFamily="34" charset="-122"/>
                <a:cs typeface="Montserrat Black" pitchFamily="34" charset="-120"/>
              </a:rPr>
              <a:t>Max Tokens</a:t>
            </a:r>
            <a:endParaRPr lang="en-US" sz="1850" dirty="0"/>
          </a:p>
        </p:txBody>
      </p:sp>
      <p:sp>
        <p:nvSpPr>
          <p:cNvPr id="24" name="Text 21"/>
          <p:cNvSpPr/>
          <p:nvPr/>
        </p:nvSpPr>
        <p:spPr>
          <a:xfrm>
            <a:off x="8461891" y="7039332"/>
            <a:ext cx="4861798" cy="303609"/>
          </a:xfrm>
          <a:prstGeom prst="rect">
            <a:avLst/>
          </a:prstGeom>
          <a:noFill/>
          <a:ln/>
        </p:spPr>
        <p:txBody>
          <a:bodyPr wrap="none" lIns="0" tIns="0" rIns="0" bIns="0" rtlCol="0" anchor="t"/>
          <a:lstStyle/>
          <a:p>
            <a:pPr algn="l" indent="0" marL="0">
              <a:lnSpc>
                <a:spcPts val="2350"/>
              </a:lnSpc>
              <a:buNone/>
            </a:pPr>
            <a:r>
              <a:rPr lang="en-US" sz="1450" dirty="0">
                <a:solidFill>
                  <a:srgbClr val="151617"/>
                </a:solidFill>
                <a:latin typeface="Inconsolata" pitchFamily="34" charset="0"/>
                <a:ea typeface="Inconsolata" pitchFamily="34" charset="-122"/>
                <a:cs typeface="Inconsolata" pitchFamily="34" charset="-120"/>
              </a:rPr>
              <a:t>Limits the length of generated output</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82955" y="616744"/>
            <a:ext cx="11094601" cy="699135"/>
          </a:xfrm>
          <a:prstGeom prst="rect">
            <a:avLst/>
          </a:prstGeom>
          <a:noFill/>
          <a:ln/>
        </p:spPr>
        <p:txBody>
          <a:bodyPr wrap="none" lIns="0" tIns="0" rIns="0" bIns="0" rtlCol="0" anchor="t"/>
          <a:lstStyle/>
          <a:p>
            <a:pPr algn="l" indent="0" marL="0">
              <a:lnSpc>
                <a:spcPts val="5500"/>
              </a:lnSpc>
              <a:buNone/>
            </a:pPr>
            <a:r>
              <a:rPr lang="en-US" sz="4400" b="1" dirty="0">
                <a:solidFill>
                  <a:srgbClr val="151617"/>
                </a:solidFill>
                <a:latin typeface="Montserrat Black" pitchFamily="34" charset="0"/>
                <a:ea typeface="Montserrat Black" pitchFamily="34" charset="-122"/>
                <a:cs typeface="Montserrat Black" pitchFamily="34" charset="-120"/>
              </a:rPr>
              <a:t>Mastering Different Prompt Formats</a:t>
            </a:r>
            <a:endParaRPr lang="en-US" sz="4400" dirty="0"/>
          </a:p>
        </p:txBody>
      </p:sp>
      <p:sp>
        <p:nvSpPr>
          <p:cNvPr id="3" name="Text 1"/>
          <p:cNvSpPr/>
          <p:nvPr/>
        </p:nvSpPr>
        <p:spPr>
          <a:xfrm>
            <a:off x="782955" y="1763316"/>
            <a:ext cx="13064490" cy="357902"/>
          </a:xfrm>
          <a:prstGeom prst="rect">
            <a:avLst/>
          </a:prstGeom>
          <a:noFill/>
          <a:ln/>
        </p:spPr>
        <p:txBody>
          <a:bodyPr wrap="none" lIns="0" tIns="0" rIns="0" bIns="0" rtlCol="0" anchor="t"/>
          <a:lstStyle/>
          <a:p>
            <a:pPr algn="l" indent="0" marL="0">
              <a:lnSpc>
                <a:spcPts val="2800"/>
              </a:lnSpc>
              <a:buNone/>
            </a:pPr>
            <a:r>
              <a:rPr lang="en-US" sz="1750" dirty="0">
                <a:solidFill>
                  <a:srgbClr val="151617"/>
                </a:solidFill>
                <a:latin typeface="Inconsolata" pitchFamily="34" charset="0"/>
                <a:ea typeface="Inconsolata" pitchFamily="34" charset="-122"/>
                <a:cs typeface="Inconsolata" pitchFamily="34" charset="-120"/>
              </a:rPr>
              <a:t>Understanding various prompt styles is critical for getting optimal results from AI models in different scenarios.</a:t>
            </a:r>
            <a:endParaRPr lang="en-US" sz="17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2955" y="2372797"/>
            <a:ext cx="559237" cy="559237"/>
          </a:xfrm>
          <a:prstGeom prst="rect">
            <a:avLst/>
          </a:prstGeom>
        </p:spPr>
      </p:pic>
      <p:sp>
        <p:nvSpPr>
          <p:cNvPr id="5" name="Text 2"/>
          <p:cNvSpPr/>
          <p:nvPr/>
        </p:nvSpPr>
        <p:spPr>
          <a:xfrm>
            <a:off x="782955" y="3211592"/>
            <a:ext cx="2796421" cy="349568"/>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Instruct Format</a:t>
            </a:r>
            <a:endParaRPr lang="en-US" sz="2200" dirty="0"/>
          </a:p>
        </p:txBody>
      </p:sp>
      <p:sp>
        <p:nvSpPr>
          <p:cNvPr id="6" name="Text 3"/>
          <p:cNvSpPr/>
          <p:nvPr/>
        </p:nvSpPr>
        <p:spPr>
          <a:xfrm>
            <a:off x="782955" y="3695343"/>
            <a:ext cx="4168378" cy="715804"/>
          </a:xfrm>
          <a:prstGeom prst="rect">
            <a:avLst/>
          </a:prstGeom>
          <a:noFill/>
          <a:ln/>
        </p:spPr>
        <p:txBody>
          <a:bodyPr wrap="square" lIns="0" tIns="0" rIns="0" bIns="0" rtlCol="0" anchor="t"/>
          <a:lstStyle/>
          <a:p>
            <a:pPr algn="l" indent="0" marL="0">
              <a:lnSpc>
                <a:spcPts val="2800"/>
              </a:lnSpc>
              <a:buNone/>
            </a:pPr>
            <a:r>
              <a:rPr lang="en-US" sz="1750" dirty="0">
                <a:solidFill>
                  <a:srgbClr val="151617"/>
                </a:solidFill>
                <a:latin typeface="Inconsolata" pitchFamily="34" charset="0"/>
                <a:ea typeface="Inconsolata" pitchFamily="34" charset="-122"/>
                <a:cs typeface="Inconsolata" pitchFamily="34" charset="-120"/>
              </a:rPr>
              <a:t>Direct instructions: "Explain quantum computing in simple words."</a:t>
            </a:r>
            <a:endParaRPr lang="en-US" sz="17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0892" y="2372797"/>
            <a:ext cx="559237" cy="559237"/>
          </a:xfrm>
          <a:prstGeom prst="rect">
            <a:avLst/>
          </a:prstGeom>
        </p:spPr>
      </p:pic>
      <p:sp>
        <p:nvSpPr>
          <p:cNvPr id="8" name="Text 4"/>
          <p:cNvSpPr/>
          <p:nvPr/>
        </p:nvSpPr>
        <p:spPr>
          <a:xfrm>
            <a:off x="5230892" y="3211592"/>
            <a:ext cx="2796421" cy="349568"/>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Chat Format</a:t>
            </a:r>
            <a:endParaRPr lang="en-US" sz="2200" dirty="0"/>
          </a:p>
        </p:txBody>
      </p:sp>
      <p:sp>
        <p:nvSpPr>
          <p:cNvPr id="9" name="Text 5"/>
          <p:cNvSpPr/>
          <p:nvPr/>
        </p:nvSpPr>
        <p:spPr>
          <a:xfrm>
            <a:off x="5230892" y="3695343"/>
            <a:ext cx="4168497" cy="1073706"/>
          </a:xfrm>
          <a:prstGeom prst="rect">
            <a:avLst/>
          </a:prstGeom>
          <a:noFill/>
          <a:ln/>
        </p:spPr>
        <p:txBody>
          <a:bodyPr wrap="square" lIns="0" tIns="0" rIns="0" bIns="0" rtlCol="0" anchor="t"/>
          <a:lstStyle/>
          <a:p>
            <a:pPr algn="l" indent="0" marL="0">
              <a:lnSpc>
                <a:spcPts val="2800"/>
              </a:lnSpc>
              <a:buNone/>
            </a:pPr>
            <a:r>
              <a:rPr lang="en-US" sz="1750" dirty="0">
                <a:solidFill>
                  <a:srgbClr val="151617"/>
                </a:solidFill>
                <a:latin typeface="Inconsolata" pitchFamily="34" charset="0"/>
                <a:ea typeface="Inconsolata" pitchFamily="34" charset="-122"/>
                <a:cs typeface="Inconsolata" pitchFamily="34" charset="-120"/>
              </a:rPr>
              <a:t>Role + message: "System: You are a math tutor. User: Explain Pythagoras theorem."</a:t>
            </a:r>
            <a:endParaRPr lang="en-US" sz="17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8948" y="2372797"/>
            <a:ext cx="559237" cy="559237"/>
          </a:xfrm>
          <a:prstGeom prst="rect">
            <a:avLst/>
          </a:prstGeom>
        </p:spPr>
      </p:pic>
      <p:sp>
        <p:nvSpPr>
          <p:cNvPr id="11" name="Text 6"/>
          <p:cNvSpPr/>
          <p:nvPr/>
        </p:nvSpPr>
        <p:spPr>
          <a:xfrm>
            <a:off x="9678948" y="3211592"/>
            <a:ext cx="2796421" cy="349568"/>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Story Format</a:t>
            </a:r>
            <a:endParaRPr lang="en-US" sz="2200" dirty="0"/>
          </a:p>
        </p:txBody>
      </p:sp>
      <p:sp>
        <p:nvSpPr>
          <p:cNvPr id="12" name="Text 7"/>
          <p:cNvSpPr/>
          <p:nvPr/>
        </p:nvSpPr>
        <p:spPr>
          <a:xfrm>
            <a:off x="9678948" y="3695343"/>
            <a:ext cx="4168378" cy="715804"/>
          </a:xfrm>
          <a:prstGeom prst="rect">
            <a:avLst/>
          </a:prstGeom>
          <a:noFill/>
          <a:ln/>
        </p:spPr>
        <p:txBody>
          <a:bodyPr wrap="square" lIns="0" tIns="0" rIns="0" bIns="0" rtlCol="0" anchor="t"/>
          <a:lstStyle/>
          <a:p>
            <a:pPr algn="l" indent="0" marL="0">
              <a:lnSpc>
                <a:spcPts val="2800"/>
              </a:lnSpc>
              <a:buNone/>
            </a:pPr>
            <a:r>
              <a:rPr lang="en-US" sz="1750" dirty="0">
                <a:solidFill>
                  <a:srgbClr val="151617"/>
                </a:solidFill>
                <a:latin typeface="Inconsolata" pitchFamily="34" charset="0"/>
                <a:ea typeface="Inconsolata" pitchFamily="34" charset="-122"/>
                <a:cs typeface="Inconsolata" pitchFamily="34" charset="-120"/>
              </a:rPr>
              <a:t>Used for fiction and creative writing scenarios.</a:t>
            </a:r>
            <a:endParaRPr lang="en-US" sz="17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955" y="5216485"/>
            <a:ext cx="559237" cy="559237"/>
          </a:xfrm>
          <a:prstGeom prst="rect">
            <a:avLst/>
          </a:prstGeom>
        </p:spPr>
      </p:pic>
      <p:sp>
        <p:nvSpPr>
          <p:cNvPr id="14" name="Text 8"/>
          <p:cNvSpPr/>
          <p:nvPr/>
        </p:nvSpPr>
        <p:spPr>
          <a:xfrm>
            <a:off x="782955" y="6055281"/>
            <a:ext cx="2796421" cy="349568"/>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Code Format</a:t>
            </a:r>
            <a:endParaRPr lang="en-US" sz="2200" dirty="0"/>
          </a:p>
        </p:txBody>
      </p:sp>
      <p:sp>
        <p:nvSpPr>
          <p:cNvPr id="15" name="Text 9"/>
          <p:cNvSpPr/>
          <p:nvPr/>
        </p:nvSpPr>
        <p:spPr>
          <a:xfrm>
            <a:off x="782955" y="6539032"/>
            <a:ext cx="4168378" cy="1073706"/>
          </a:xfrm>
          <a:prstGeom prst="rect">
            <a:avLst/>
          </a:prstGeom>
          <a:noFill/>
          <a:ln/>
        </p:spPr>
        <p:txBody>
          <a:bodyPr wrap="square" lIns="0" tIns="0" rIns="0" bIns="0" rtlCol="0" anchor="t"/>
          <a:lstStyle/>
          <a:p>
            <a:pPr algn="l" indent="0" marL="0">
              <a:lnSpc>
                <a:spcPts val="2800"/>
              </a:lnSpc>
              <a:buNone/>
            </a:pPr>
            <a:r>
              <a:rPr lang="en-US" sz="1750" dirty="0">
                <a:solidFill>
                  <a:srgbClr val="151617"/>
                </a:solidFill>
                <a:latin typeface="Inconsolata" pitchFamily="34" charset="0"/>
                <a:ea typeface="Inconsolata" pitchFamily="34" charset="-122"/>
                <a:cs typeface="Inconsolata" pitchFamily="34" charset="-120"/>
              </a:rPr>
              <a:t>Requesting programming output: "Write a Python script to extract emails from text."</a:t>
            </a:r>
            <a:endParaRPr lang="en-US" sz="1750" dirty="0"/>
          </a:p>
        </p:txBody>
      </p:sp>
      <p:pic>
        <p:nvPicPr>
          <p:cNvPr id="16"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0892" y="5216485"/>
            <a:ext cx="559237" cy="559237"/>
          </a:xfrm>
          <a:prstGeom prst="rect">
            <a:avLst/>
          </a:prstGeom>
        </p:spPr>
      </p:pic>
      <p:sp>
        <p:nvSpPr>
          <p:cNvPr id="17" name="Text 10"/>
          <p:cNvSpPr/>
          <p:nvPr/>
        </p:nvSpPr>
        <p:spPr>
          <a:xfrm>
            <a:off x="5230892" y="6055281"/>
            <a:ext cx="2815233" cy="349568"/>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Structured Format</a:t>
            </a:r>
            <a:endParaRPr lang="en-US" sz="2200" dirty="0"/>
          </a:p>
        </p:txBody>
      </p:sp>
      <p:sp>
        <p:nvSpPr>
          <p:cNvPr id="18" name="Text 11"/>
          <p:cNvSpPr/>
          <p:nvPr/>
        </p:nvSpPr>
        <p:spPr>
          <a:xfrm>
            <a:off x="5230892" y="6539032"/>
            <a:ext cx="4168497" cy="715804"/>
          </a:xfrm>
          <a:prstGeom prst="rect">
            <a:avLst/>
          </a:prstGeom>
          <a:noFill/>
          <a:ln/>
        </p:spPr>
        <p:txBody>
          <a:bodyPr wrap="square" lIns="0" tIns="0" rIns="0" bIns="0" rtlCol="0" anchor="t"/>
          <a:lstStyle/>
          <a:p>
            <a:pPr algn="l" indent="0" marL="0">
              <a:lnSpc>
                <a:spcPts val="2800"/>
              </a:lnSpc>
              <a:buNone/>
            </a:pPr>
            <a:r>
              <a:rPr lang="en-US" sz="1750" dirty="0">
                <a:solidFill>
                  <a:srgbClr val="151617"/>
                </a:solidFill>
                <a:latin typeface="Inconsolata" pitchFamily="34" charset="0"/>
                <a:ea typeface="Inconsolata" pitchFamily="34" charset="-122"/>
                <a:cs typeface="Inconsolata" pitchFamily="34" charset="-120"/>
              </a:rPr>
              <a:t>JSON, tables, bullet lists for organized data output.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71049" y="610791"/>
            <a:ext cx="1600319" cy="429339"/>
          </a:xfrm>
          <a:prstGeom prst="roundRect">
            <a:avLst>
              <a:gd name="adj" fmla="val 2130"/>
            </a:avLst>
          </a:prstGeom>
          <a:noFill/>
          <a:ln w="7620">
            <a:solidFill>
              <a:srgbClr val="151617"/>
            </a:solidFill>
            <a:prstDash val="solid"/>
          </a:ln>
        </p:spPr>
      </p:sp>
      <p:sp>
        <p:nvSpPr>
          <p:cNvPr id="3" name="Text 1"/>
          <p:cNvSpPr/>
          <p:nvPr/>
        </p:nvSpPr>
        <p:spPr>
          <a:xfrm>
            <a:off x="910828" y="684490"/>
            <a:ext cx="1320760" cy="281940"/>
          </a:xfrm>
          <a:prstGeom prst="rect">
            <a:avLst/>
          </a:prstGeom>
          <a:noFill/>
          <a:ln/>
        </p:spPr>
        <p:txBody>
          <a:bodyPr wrap="none" lIns="0" tIns="0" rIns="0" bIns="0" rtlCol="0" anchor="t"/>
          <a:lstStyle/>
          <a:p>
            <a:pPr algn="l"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COMMON PITFALLS</a:t>
            </a:r>
            <a:endParaRPr lang="en-US" sz="1350" dirty="0"/>
          </a:p>
        </p:txBody>
      </p:sp>
      <p:sp>
        <p:nvSpPr>
          <p:cNvPr id="4" name="Text 2"/>
          <p:cNvSpPr/>
          <p:nvPr/>
        </p:nvSpPr>
        <p:spPr>
          <a:xfrm>
            <a:off x="771049" y="1128236"/>
            <a:ext cx="9169122" cy="688419"/>
          </a:xfrm>
          <a:prstGeom prst="rect">
            <a:avLst/>
          </a:prstGeom>
          <a:noFill/>
          <a:ln/>
        </p:spPr>
        <p:txBody>
          <a:bodyPr wrap="none" lIns="0" tIns="0" rIns="0" bIns="0" rtlCol="0" anchor="t"/>
          <a:lstStyle/>
          <a:p>
            <a:pPr algn="l" indent="0" marL="0">
              <a:lnSpc>
                <a:spcPts val="5400"/>
              </a:lnSpc>
              <a:buNone/>
            </a:pPr>
            <a:r>
              <a:rPr lang="en-US" sz="4300" b="1" dirty="0">
                <a:solidFill>
                  <a:srgbClr val="151617"/>
                </a:solidFill>
                <a:latin typeface="Montserrat Black" pitchFamily="34" charset="0"/>
                <a:ea typeface="Montserrat Black" pitchFamily="34" charset="-122"/>
                <a:cs typeface="Montserrat Black" pitchFamily="34" charset="-120"/>
              </a:rPr>
              <a:t>Mistakes That Beginners Make</a:t>
            </a:r>
            <a:endParaRPr lang="en-US" sz="4300" dirty="0"/>
          </a:p>
        </p:txBody>
      </p:sp>
      <p:sp>
        <p:nvSpPr>
          <p:cNvPr id="5" name="Shape 3"/>
          <p:cNvSpPr/>
          <p:nvPr/>
        </p:nvSpPr>
        <p:spPr>
          <a:xfrm>
            <a:off x="771049" y="2147054"/>
            <a:ext cx="4215884" cy="2863929"/>
          </a:xfrm>
          <a:prstGeom prst="roundRect">
            <a:avLst>
              <a:gd name="adj" fmla="val 5109"/>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6" name="Shape 4"/>
          <p:cNvSpPr/>
          <p:nvPr/>
        </p:nvSpPr>
        <p:spPr>
          <a:xfrm>
            <a:off x="740569" y="2147054"/>
            <a:ext cx="121920" cy="2863929"/>
          </a:xfrm>
          <a:prstGeom prst="roundRect">
            <a:avLst>
              <a:gd name="adj" fmla="val 7500"/>
            </a:avLst>
          </a:prstGeom>
          <a:solidFill>
            <a:srgbClr val="151617"/>
          </a:solidFill>
          <a:ln/>
        </p:spPr>
      </p:sp>
      <p:sp>
        <p:nvSpPr>
          <p:cNvPr id="7" name="Text 5"/>
          <p:cNvSpPr/>
          <p:nvPr/>
        </p:nvSpPr>
        <p:spPr>
          <a:xfrm>
            <a:off x="1113234" y="2397800"/>
            <a:ext cx="2843332" cy="344210"/>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Vague Instructions</a:t>
            </a:r>
            <a:endParaRPr lang="en-US" sz="2150" dirty="0"/>
          </a:p>
        </p:txBody>
      </p:sp>
      <p:sp>
        <p:nvSpPr>
          <p:cNvPr id="8" name="Text 6"/>
          <p:cNvSpPr/>
          <p:nvPr/>
        </p:nvSpPr>
        <p:spPr>
          <a:xfrm>
            <a:off x="1113234" y="2874169"/>
            <a:ext cx="3622953" cy="352425"/>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Inconsolata" pitchFamily="34" charset="0"/>
                <a:ea typeface="Inconsolata" pitchFamily="34" charset="-122"/>
                <a:cs typeface="Inconsolata" pitchFamily="34" charset="-120"/>
              </a:rPr>
              <a:t>❌</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Bad:</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"Write an email."</a:t>
            </a:r>
            <a:endParaRPr lang="en-US" sz="1700" dirty="0"/>
          </a:p>
        </p:txBody>
      </p:sp>
      <p:sp>
        <p:nvSpPr>
          <p:cNvPr id="9" name="Text 7"/>
          <p:cNvSpPr/>
          <p:nvPr/>
        </p:nvSpPr>
        <p:spPr>
          <a:xfrm>
            <a:off x="1113234" y="3358753"/>
            <a:ext cx="3622953" cy="1057275"/>
          </a:xfrm>
          <a:prstGeom prst="rect">
            <a:avLst/>
          </a:prstGeom>
          <a:noFill/>
          <a:ln/>
        </p:spPr>
        <p:txBody>
          <a:bodyPr wrap="square" lIns="0" tIns="0" rIns="0" bIns="0" rtlCol="0" anchor="t"/>
          <a:lstStyle/>
          <a:p>
            <a:pPr algn="l" indent="0" marL="0">
              <a:lnSpc>
                <a:spcPts val="2750"/>
              </a:lnSpc>
              <a:buNone/>
            </a:pPr>
            <a:r>
              <a:rPr lang="en-US" sz="1700" dirty="0">
                <a:solidFill>
                  <a:srgbClr val="000000"/>
                </a:solidFill>
                <a:latin typeface="Inconsolata" pitchFamily="34" charset="0"/>
                <a:ea typeface="Inconsolata" pitchFamily="34" charset="-122"/>
                <a:cs typeface="Inconsolata" pitchFamily="34" charset="-120"/>
              </a:rPr>
              <a:t>✔️</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Good:</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"Write a formal email to HR requesting leave for medical reasons."</a:t>
            </a:r>
            <a:endParaRPr lang="en-US" sz="1700" dirty="0"/>
          </a:p>
        </p:txBody>
      </p:sp>
      <p:sp>
        <p:nvSpPr>
          <p:cNvPr id="10" name="Shape 8"/>
          <p:cNvSpPr/>
          <p:nvPr/>
        </p:nvSpPr>
        <p:spPr>
          <a:xfrm>
            <a:off x="5207198" y="2147054"/>
            <a:ext cx="4215884" cy="2863929"/>
          </a:xfrm>
          <a:prstGeom prst="roundRect">
            <a:avLst>
              <a:gd name="adj" fmla="val 5109"/>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11" name="Shape 9"/>
          <p:cNvSpPr/>
          <p:nvPr/>
        </p:nvSpPr>
        <p:spPr>
          <a:xfrm>
            <a:off x="5176718" y="2147054"/>
            <a:ext cx="121920" cy="2863929"/>
          </a:xfrm>
          <a:prstGeom prst="roundRect">
            <a:avLst>
              <a:gd name="adj" fmla="val 7500"/>
            </a:avLst>
          </a:prstGeom>
          <a:solidFill>
            <a:srgbClr val="151617"/>
          </a:solidFill>
          <a:ln/>
        </p:spPr>
      </p:sp>
      <p:sp>
        <p:nvSpPr>
          <p:cNvPr id="12" name="Text 10"/>
          <p:cNvSpPr/>
          <p:nvPr/>
        </p:nvSpPr>
        <p:spPr>
          <a:xfrm>
            <a:off x="5549384" y="2397800"/>
            <a:ext cx="3449241" cy="344210"/>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Missing Output Format</a:t>
            </a:r>
            <a:endParaRPr lang="en-US" sz="2150" dirty="0"/>
          </a:p>
        </p:txBody>
      </p:sp>
      <p:sp>
        <p:nvSpPr>
          <p:cNvPr id="13" name="Text 11"/>
          <p:cNvSpPr/>
          <p:nvPr/>
        </p:nvSpPr>
        <p:spPr>
          <a:xfrm>
            <a:off x="5549384" y="2874169"/>
            <a:ext cx="3622953" cy="352425"/>
          </a:xfrm>
          <a:prstGeom prst="rect">
            <a:avLst/>
          </a:prstGeom>
          <a:noFill/>
          <a:ln/>
        </p:spPr>
        <p:txBody>
          <a:bodyPr wrap="none" lIns="0" tIns="0" rIns="0" bIns="0" rtlCol="0" anchor="t"/>
          <a:lstStyle/>
          <a:p>
            <a:pPr algn="l" indent="0" marL="0">
              <a:lnSpc>
                <a:spcPts val="2750"/>
              </a:lnSpc>
              <a:buNone/>
            </a:pPr>
            <a:r>
              <a:rPr lang="en-US" sz="1700" dirty="0">
                <a:solidFill>
                  <a:srgbClr val="000000"/>
                </a:solidFill>
                <a:latin typeface="Inconsolata" pitchFamily="34" charset="0"/>
                <a:ea typeface="Inconsolata" pitchFamily="34" charset="-122"/>
                <a:cs typeface="Inconsolata" pitchFamily="34" charset="-120"/>
              </a:rPr>
              <a:t>❌</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Bad:</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"Explain DBMS."</a:t>
            </a:r>
            <a:endParaRPr lang="en-US" sz="1700" dirty="0"/>
          </a:p>
        </p:txBody>
      </p:sp>
      <p:sp>
        <p:nvSpPr>
          <p:cNvPr id="14" name="Text 12"/>
          <p:cNvSpPr/>
          <p:nvPr/>
        </p:nvSpPr>
        <p:spPr>
          <a:xfrm>
            <a:off x="5549384" y="3358753"/>
            <a:ext cx="3622953" cy="704850"/>
          </a:xfrm>
          <a:prstGeom prst="rect">
            <a:avLst/>
          </a:prstGeom>
          <a:noFill/>
          <a:ln/>
        </p:spPr>
        <p:txBody>
          <a:bodyPr wrap="square" lIns="0" tIns="0" rIns="0" bIns="0" rtlCol="0" anchor="t"/>
          <a:lstStyle/>
          <a:p>
            <a:pPr algn="l" indent="0" marL="0">
              <a:lnSpc>
                <a:spcPts val="2750"/>
              </a:lnSpc>
              <a:buNone/>
            </a:pPr>
            <a:r>
              <a:rPr lang="en-US" sz="1700" dirty="0">
                <a:solidFill>
                  <a:srgbClr val="000000"/>
                </a:solidFill>
                <a:latin typeface="Inconsolata" pitchFamily="34" charset="0"/>
                <a:ea typeface="Inconsolata" pitchFamily="34" charset="-122"/>
                <a:cs typeface="Inconsolata" pitchFamily="34" charset="-120"/>
              </a:rPr>
              <a:t>✔️</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Good:</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"Explain DBMS in 5 bullet points with examples."</a:t>
            </a:r>
            <a:endParaRPr lang="en-US" sz="1700" dirty="0"/>
          </a:p>
        </p:txBody>
      </p:sp>
      <p:sp>
        <p:nvSpPr>
          <p:cNvPr id="15" name="Shape 13"/>
          <p:cNvSpPr/>
          <p:nvPr/>
        </p:nvSpPr>
        <p:spPr>
          <a:xfrm>
            <a:off x="9643348" y="2147054"/>
            <a:ext cx="4215884" cy="2863929"/>
          </a:xfrm>
          <a:prstGeom prst="roundRect">
            <a:avLst>
              <a:gd name="adj" fmla="val 5109"/>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16" name="Shape 14"/>
          <p:cNvSpPr/>
          <p:nvPr/>
        </p:nvSpPr>
        <p:spPr>
          <a:xfrm>
            <a:off x="9612868" y="2147054"/>
            <a:ext cx="121920" cy="2863929"/>
          </a:xfrm>
          <a:prstGeom prst="roundRect">
            <a:avLst>
              <a:gd name="adj" fmla="val 7500"/>
            </a:avLst>
          </a:prstGeom>
          <a:solidFill>
            <a:srgbClr val="151617"/>
          </a:solidFill>
          <a:ln/>
        </p:spPr>
      </p:sp>
      <p:sp>
        <p:nvSpPr>
          <p:cNvPr id="17" name="Text 15"/>
          <p:cNvSpPr/>
          <p:nvPr/>
        </p:nvSpPr>
        <p:spPr>
          <a:xfrm>
            <a:off x="9985534" y="2397800"/>
            <a:ext cx="3622953" cy="688419"/>
          </a:xfrm>
          <a:prstGeom prst="rect">
            <a:avLst/>
          </a:prstGeom>
          <a:noFill/>
          <a:ln/>
        </p:spPr>
        <p:txBody>
          <a:bodyPr wrap="squar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Multiple Tasks Combined</a:t>
            </a:r>
            <a:endParaRPr lang="en-US" sz="2150" dirty="0"/>
          </a:p>
        </p:txBody>
      </p:sp>
      <p:sp>
        <p:nvSpPr>
          <p:cNvPr id="18" name="Text 16"/>
          <p:cNvSpPr/>
          <p:nvPr/>
        </p:nvSpPr>
        <p:spPr>
          <a:xfrm>
            <a:off x="9985534" y="3218378"/>
            <a:ext cx="3622953" cy="704850"/>
          </a:xfrm>
          <a:prstGeom prst="rect">
            <a:avLst/>
          </a:prstGeom>
          <a:noFill/>
          <a:ln/>
        </p:spPr>
        <p:txBody>
          <a:bodyPr wrap="square" lIns="0" tIns="0" rIns="0" bIns="0" rtlCol="0" anchor="t"/>
          <a:lstStyle/>
          <a:p>
            <a:pPr algn="l" indent="0" marL="0">
              <a:lnSpc>
                <a:spcPts val="2750"/>
              </a:lnSpc>
              <a:buNone/>
            </a:pPr>
            <a:r>
              <a:rPr lang="en-US" sz="1700" dirty="0">
                <a:solidFill>
                  <a:srgbClr val="000000"/>
                </a:solidFill>
                <a:latin typeface="Inconsolata" pitchFamily="34" charset="0"/>
                <a:ea typeface="Inconsolata" pitchFamily="34" charset="-122"/>
                <a:cs typeface="Inconsolata" pitchFamily="34" charset="-120"/>
              </a:rPr>
              <a:t>❌</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Bad:</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"Explain AI, write a report, also give examples."</a:t>
            </a:r>
            <a:endParaRPr lang="en-US" sz="1700" dirty="0"/>
          </a:p>
        </p:txBody>
      </p:sp>
      <p:sp>
        <p:nvSpPr>
          <p:cNvPr id="19" name="Text 17"/>
          <p:cNvSpPr/>
          <p:nvPr/>
        </p:nvSpPr>
        <p:spPr>
          <a:xfrm>
            <a:off x="9985534" y="4055388"/>
            <a:ext cx="3622953" cy="704850"/>
          </a:xfrm>
          <a:prstGeom prst="rect">
            <a:avLst/>
          </a:prstGeom>
          <a:noFill/>
          <a:ln/>
        </p:spPr>
        <p:txBody>
          <a:bodyPr wrap="square" lIns="0" tIns="0" rIns="0" bIns="0" rtlCol="0" anchor="t"/>
          <a:lstStyle/>
          <a:p>
            <a:pPr algn="l" indent="0" marL="0">
              <a:lnSpc>
                <a:spcPts val="2750"/>
              </a:lnSpc>
              <a:buNone/>
            </a:pPr>
            <a:r>
              <a:rPr lang="en-US" sz="1700" dirty="0">
                <a:solidFill>
                  <a:srgbClr val="000000"/>
                </a:solidFill>
                <a:latin typeface="Inconsolata" pitchFamily="34" charset="0"/>
                <a:ea typeface="Inconsolata" pitchFamily="34" charset="-122"/>
                <a:cs typeface="Inconsolata" pitchFamily="34" charset="-120"/>
              </a:rPr>
              <a:t>✔️</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Good:</a:t>
            </a:r>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 Break complex requests into separate, focused steps.</a:t>
            </a:r>
            <a:endParaRPr lang="en-US" sz="1700" dirty="0"/>
          </a:p>
        </p:txBody>
      </p:sp>
      <p:sp>
        <p:nvSpPr>
          <p:cNvPr id="20" name="Shape 18"/>
          <p:cNvSpPr/>
          <p:nvPr/>
        </p:nvSpPr>
        <p:spPr>
          <a:xfrm>
            <a:off x="771049" y="5231249"/>
            <a:ext cx="4215884" cy="2387560"/>
          </a:xfrm>
          <a:prstGeom prst="roundRect">
            <a:avLst>
              <a:gd name="adj" fmla="val 6128"/>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21" name="Shape 19"/>
          <p:cNvSpPr/>
          <p:nvPr/>
        </p:nvSpPr>
        <p:spPr>
          <a:xfrm>
            <a:off x="740569" y="5231249"/>
            <a:ext cx="121920" cy="2387560"/>
          </a:xfrm>
          <a:prstGeom prst="roundRect">
            <a:avLst>
              <a:gd name="adj" fmla="val 7500"/>
            </a:avLst>
          </a:prstGeom>
          <a:solidFill>
            <a:srgbClr val="151617"/>
          </a:solidFill>
          <a:ln/>
        </p:spPr>
      </p:sp>
      <p:sp>
        <p:nvSpPr>
          <p:cNvPr id="22" name="Text 20"/>
          <p:cNvSpPr/>
          <p:nvPr/>
        </p:nvSpPr>
        <p:spPr>
          <a:xfrm>
            <a:off x="1113234" y="5481995"/>
            <a:ext cx="2753678" cy="344210"/>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Lack of Context</a:t>
            </a:r>
            <a:endParaRPr lang="en-US" sz="2150" dirty="0"/>
          </a:p>
        </p:txBody>
      </p:sp>
      <p:sp>
        <p:nvSpPr>
          <p:cNvPr id="23" name="Text 21"/>
          <p:cNvSpPr/>
          <p:nvPr/>
        </p:nvSpPr>
        <p:spPr>
          <a:xfrm>
            <a:off x="1113234" y="5958364"/>
            <a:ext cx="3622953" cy="1409700"/>
          </a:xfrm>
          <a:prstGeom prst="rect">
            <a:avLst/>
          </a:prstGeom>
          <a:noFill/>
          <a:ln/>
        </p:spPr>
        <p:txBody>
          <a:bodyPr wrap="squar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LLMs need context to avoid hallucination. Always provide relevant background information and constraints.</a:t>
            </a:r>
            <a:endParaRPr lang="en-US" sz="1700" dirty="0"/>
          </a:p>
        </p:txBody>
      </p:sp>
      <p:sp>
        <p:nvSpPr>
          <p:cNvPr id="24" name="Shape 22"/>
          <p:cNvSpPr/>
          <p:nvPr/>
        </p:nvSpPr>
        <p:spPr>
          <a:xfrm>
            <a:off x="5207198" y="5231249"/>
            <a:ext cx="4215884" cy="2387560"/>
          </a:xfrm>
          <a:prstGeom prst="roundRect">
            <a:avLst>
              <a:gd name="adj" fmla="val 6128"/>
            </a:avLst>
          </a:prstGeom>
          <a:solidFill>
            <a:srgbClr val="F8ECE4"/>
          </a:solidFill>
          <a:ln w="30480">
            <a:solidFill>
              <a:srgbClr val="151617"/>
            </a:solidFill>
            <a:prstDash val="solid"/>
          </a:ln>
          <a:effectLst>
            <a:outerShdw sx="100000" sy="100000" kx="0" ky="0" algn="bl" rotWithShape="0" blurRad="0" dist="20320" dir="2700000">
              <a:srgbClr val="151617">
                <a:alpha val="100000"/>
              </a:srgbClr>
            </a:outerShdw>
          </a:effectLst>
        </p:spPr>
      </p:sp>
      <p:sp>
        <p:nvSpPr>
          <p:cNvPr id="25" name="Shape 23"/>
          <p:cNvSpPr/>
          <p:nvPr/>
        </p:nvSpPr>
        <p:spPr>
          <a:xfrm>
            <a:off x="5176718" y="5231249"/>
            <a:ext cx="121920" cy="2387560"/>
          </a:xfrm>
          <a:prstGeom prst="roundRect">
            <a:avLst>
              <a:gd name="adj" fmla="val 7500"/>
            </a:avLst>
          </a:prstGeom>
          <a:solidFill>
            <a:srgbClr val="151617"/>
          </a:solidFill>
          <a:ln/>
        </p:spPr>
      </p:sp>
      <p:sp>
        <p:nvSpPr>
          <p:cNvPr id="26" name="Text 24"/>
          <p:cNvSpPr/>
          <p:nvPr/>
        </p:nvSpPr>
        <p:spPr>
          <a:xfrm>
            <a:off x="5549384" y="5481995"/>
            <a:ext cx="3452813" cy="344210"/>
          </a:xfrm>
          <a:prstGeom prst="rect">
            <a:avLst/>
          </a:prstGeom>
          <a:noFill/>
          <a:ln/>
        </p:spPr>
        <p:txBody>
          <a:bodyPr wrap="none" lIns="0" tIns="0" rIns="0" bIns="0" rtlCol="0" anchor="t"/>
          <a:lstStyle/>
          <a:p>
            <a:pPr algn="l" indent="0" marL="0">
              <a:lnSpc>
                <a:spcPts val="2700"/>
              </a:lnSpc>
              <a:buNone/>
            </a:pPr>
            <a:r>
              <a:rPr lang="en-US" sz="2150" b="1" dirty="0">
                <a:solidFill>
                  <a:srgbClr val="151617"/>
                </a:solidFill>
                <a:latin typeface="Montserrat Black" pitchFamily="34" charset="0"/>
                <a:ea typeface="Montserrat Black" pitchFamily="34" charset="-122"/>
                <a:cs typeface="Montserrat Black" pitchFamily="34" charset="-120"/>
              </a:rPr>
              <a:t>No Constraints Applied</a:t>
            </a:r>
            <a:endParaRPr lang="en-US" sz="2150" dirty="0"/>
          </a:p>
        </p:txBody>
      </p:sp>
      <p:sp>
        <p:nvSpPr>
          <p:cNvPr id="27" name="Text 25"/>
          <p:cNvSpPr/>
          <p:nvPr/>
        </p:nvSpPr>
        <p:spPr>
          <a:xfrm>
            <a:off x="5549384" y="5958364"/>
            <a:ext cx="3622953" cy="1057275"/>
          </a:xfrm>
          <a:prstGeom prst="rect">
            <a:avLst/>
          </a:prstGeom>
          <a:noFill/>
          <a:ln/>
        </p:spPr>
        <p:txBody>
          <a:bodyPr wrap="square" lIns="0" tIns="0" rIns="0" bIns="0" rtlCol="0" anchor="t"/>
          <a:lstStyle/>
          <a:p>
            <a:pPr algn="l" indent="0" marL="0">
              <a:lnSpc>
                <a:spcPts val="2750"/>
              </a:lnSpc>
              <a:buNone/>
            </a:pPr>
            <a:r>
              <a:rPr lang="en-US" sz="1700" dirty="0">
                <a:solidFill>
                  <a:srgbClr val="151617"/>
                </a:solidFill>
                <a:latin typeface="Inconsolata" pitchFamily="34" charset="0"/>
                <a:ea typeface="Inconsolata" pitchFamily="34" charset="-122"/>
                <a:cs typeface="Inconsolata" pitchFamily="34" charset="-120"/>
              </a:rPr>
              <a:t>Without boundaries, LLMs can overshoot. Define length, tone, format, and scope clearly.</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7952" y="597813"/>
            <a:ext cx="7051477" cy="676870"/>
          </a:xfrm>
          <a:prstGeom prst="rect">
            <a:avLst/>
          </a:prstGeom>
          <a:noFill/>
          <a:ln/>
        </p:spPr>
        <p:txBody>
          <a:bodyPr wrap="none" lIns="0" tIns="0" rIns="0" bIns="0" rtlCol="0" anchor="t"/>
          <a:lstStyle/>
          <a:p>
            <a:pPr algn="l" indent="0" marL="0">
              <a:lnSpc>
                <a:spcPts val="5300"/>
              </a:lnSpc>
              <a:buNone/>
            </a:pPr>
            <a:r>
              <a:rPr lang="en-US" sz="4250" b="1" dirty="0">
                <a:solidFill>
                  <a:srgbClr val="151617"/>
                </a:solidFill>
                <a:latin typeface="Montserrat Black" pitchFamily="34" charset="0"/>
                <a:ea typeface="Montserrat Black" pitchFamily="34" charset="-122"/>
                <a:cs typeface="Montserrat Black" pitchFamily="34" charset="-120"/>
              </a:rPr>
              <a:t>Your Learning Roadmap</a:t>
            </a:r>
            <a:endParaRPr lang="en-US" sz="4250" dirty="0"/>
          </a:p>
        </p:txBody>
      </p:sp>
      <p:sp>
        <p:nvSpPr>
          <p:cNvPr id="3" name="Text 1"/>
          <p:cNvSpPr/>
          <p:nvPr/>
        </p:nvSpPr>
        <p:spPr>
          <a:xfrm>
            <a:off x="757952" y="1707832"/>
            <a:ext cx="216575" cy="270629"/>
          </a:xfrm>
          <a:prstGeom prst="rect">
            <a:avLst/>
          </a:prstGeom>
          <a:noFill/>
          <a:ln/>
        </p:spPr>
        <p:txBody>
          <a:bodyPr wrap="none" lIns="0" tIns="0" rIns="0" bIns="0" rtlCol="0" anchor="t"/>
          <a:lstStyle/>
          <a:p>
            <a:pPr algn="l" indent="0" marL="0">
              <a:lnSpc>
                <a:spcPts val="2700"/>
              </a:lnSpc>
              <a:buNone/>
            </a:pPr>
            <a:r>
              <a:rPr lang="en-US" sz="1700" dirty="0">
                <a:solidFill>
                  <a:srgbClr val="151617"/>
                </a:solidFill>
                <a:latin typeface="Montserrat Light" pitchFamily="34" charset="0"/>
                <a:ea typeface="Montserrat Light" pitchFamily="34" charset="-122"/>
                <a:cs typeface="Montserrat Light" pitchFamily="34" charset="-120"/>
              </a:rPr>
              <a:t>01</a:t>
            </a:r>
            <a:endParaRPr lang="en-US" sz="1700" dirty="0"/>
          </a:p>
        </p:txBody>
      </p:sp>
      <p:sp>
        <p:nvSpPr>
          <p:cNvPr id="4" name="Shape 2"/>
          <p:cNvSpPr/>
          <p:nvPr/>
        </p:nvSpPr>
        <p:spPr>
          <a:xfrm>
            <a:off x="757952" y="2045256"/>
            <a:ext cx="6448901" cy="30480"/>
          </a:xfrm>
          <a:prstGeom prst="rect">
            <a:avLst/>
          </a:prstGeom>
          <a:solidFill>
            <a:srgbClr val="151617"/>
          </a:solidFill>
          <a:ln/>
        </p:spPr>
      </p:sp>
      <p:sp>
        <p:nvSpPr>
          <p:cNvPr id="5" name="Text 3"/>
          <p:cNvSpPr/>
          <p:nvPr/>
        </p:nvSpPr>
        <p:spPr>
          <a:xfrm>
            <a:off x="757952" y="2214443"/>
            <a:ext cx="3966686" cy="338376"/>
          </a:xfrm>
          <a:prstGeom prst="rect">
            <a:avLst/>
          </a:prstGeom>
          <a:noFill/>
          <a:ln/>
        </p:spPr>
        <p:txBody>
          <a:bodyPr wrap="none" lIns="0" tIns="0" rIns="0" bIns="0" rtlCol="0" anchor="t"/>
          <a:lstStyle/>
          <a:p>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Foundation Understanding</a:t>
            </a:r>
            <a:endParaRPr lang="en-US" sz="2100" dirty="0"/>
          </a:p>
        </p:txBody>
      </p:sp>
      <p:sp>
        <p:nvSpPr>
          <p:cNvPr id="6" name="Text 4"/>
          <p:cNvSpPr/>
          <p:nvPr/>
        </p:nvSpPr>
        <p:spPr>
          <a:xfrm>
            <a:off x="757952" y="2682716"/>
            <a:ext cx="6448901" cy="692944"/>
          </a:xfrm>
          <a:prstGeom prst="rect">
            <a:avLst/>
          </a:prstGeom>
          <a:noFill/>
          <a:ln/>
        </p:spPr>
        <p:txBody>
          <a:bodyPr wrap="square" lIns="0" tIns="0" rIns="0" bIns="0" rtlCol="0" anchor="t"/>
          <a:lstStyle/>
          <a:p>
            <a:pPr algn="l" indent="0" marL="0">
              <a:lnSpc>
                <a:spcPts val="2700"/>
              </a:lnSpc>
              <a:buNone/>
            </a:pPr>
            <a:r>
              <a:rPr lang="en-US" sz="1700" dirty="0">
                <a:solidFill>
                  <a:srgbClr val="151617"/>
                </a:solidFill>
                <a:latin typeface="Inconsolata" pitchFamily="34" charset="0"/>
                <a:ea typeface="Inconsolata" pitchFamily="34" charset="-122"/>
                <a:cs typeface="Inconsolata" pitchFamily="34" charset="-120"/>
              </a:rPr>
              <a:t>Grasp what prompt engineering is and why it's valuable in today's AI landscape</a:t>
            </a:r>
            <a:endParaRPr lang="en-US" sz="1700" dirty="0"/>
          </a:p>
        </p:txBody>
      </p:sp>
      <p:sp>
        <p:nvSpPr>
          <p:cNvPr id="7" name="Text 5"/>
          <p:cNvSpPr/>
          <p:nvPr/>
        </p:nvSpPr>
        <p:spPr>
          <a:xfrm>
            <a:off x="7423428" y="1707832"/>
            <a:ext cx="216575" cy="270629"/>
          </a:xfrm>
          <a:prstGeom prst="rect">
            <a:avLst/>
          </a:prstGeom>
          <a:noFill/>
          <a:ln/>
        </p:spPr>
        <p:txBody>
          <a:bodyPr wrap="none" lIns="0" tIns="0" rIns="0" bIns="0" rtlCol="0" anchor="t"/>
          <a:lstStyle/>
          <a:p>
            <a:pPr algn="l" indent="0" marL="0">
              <a:lnSpc>
                <a:spcPts val="2700"/>
              </a:lnSpc>
              <a:buNone/>
            </a:pPr>
            <a:r>
              <a:rPr lang="en-US" sz="1700" dirty="0">
                <a:solidFill>
                  <a:srgbClr val="151617"/>
                </a:solidFill>
                <a:latin typeface="Montserrat Light" pitchFamily="34" charset="0"/>
                <a:ea typeface="Montserrat Light" pitchFamily="34" charset="-122"/>
                <a:cs typeface="Montserrat Light" pitchFamily="34" charset="-120"/>
              </a:rPr>
              <a:t>02</a:t>
            </a:r>
            <a:endParaRPr lang="en-US" sz="1700" dirty="0"/>
          </a:p>
        </p:txBody>
      </p:sp>
      <p:sp>
        <p:nvSpPr>
          <p:cNvPr id="8" name="Shape 6"/>
          <p:cNvSpPr/>
          <p:nvPr/>
        </p:nvSpPr>
        <p:spPr>
          <a:xfrm>
            <a:off x="7423428" y="2045256"/>
            <a:ext cx="6449020" cy="30480"/>
          </a:xfrm>
          <a:prstGeom prst="rect">
            <a:avLst/>
          </a:prstGeom>
          <a:solidFill>
            <a:srgbClr val="151617"/>
          </a:solidFill>
          <a:ln/>
        </p:spPr>
      </p:sp>
      <p:sp>
        <p:nvSpPr>
          <p:cNvPr id="9" name="Text 7"/>
          <p:cNvSpPr/>
          <p:nvPr/>
        </p:nvSpPr>
        <p:spPr>
          <a:xfrm>
            <a:off x="7423428" y="2214443"/>
            <a:ext cx="2707362" cy="338376"/>
          </a:xfrm>
          <a:prstGeom prst="rect">
            <a:avLst/>
          </a:prstGeom>
          <a:noFill/>
          <a:ln/>
        </p:spPr>
        <p:txBody>
          <a:bodyPr wrap="none" lIns="0" tIns="0" rIns="0" bIns="0" rtlCol="0" anchor="t"/>
          <a:lstStyle/>
          <a:p>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Model Knowledge</a:t>
            </a:r>
            <a:endParaRPr lang="en-US" sz="2100" dirty="0"/>
          </a:p>
        </p:txBody>
      </p:sp>
      <p:sp>
        <p:nvSpPr>
          <p:cNvPr id="10" name="Text 8"/>
          <p:cNvSpPr/>
          <p:nvPr/>
        </p:nvSpPr>
        <p:spPr>
          <a:xfrm>
            <a:off x="7423428" y="2682716"/>
            <a:ext cx="6449020" cy="692944"/>
          </a:xfrm>
          <a:prstGeom prst="rect">
            <a:avLst/>
          </a:prstGeom>
          <a:noFill/>
          <a:ln/>
        </p:spPr>
        <p:txBody>
          <a:bodyPr wrap="square" lIns="0" tIns="0" rIns="0" bIns="0" rtlCol="0" anchor="t"/>
          <a:lstStyle/>
          <a:p>
            <a:pPr algn="l" indent="0" marL="0">
              <a:lnSpc>
                <a:spcPts val="2700"/>
              </a:lnSpc>
              <a:buNone/>
            </a:pPr>
            <a:r>
              <a:rPr lang="en-US" sz="1700" dirty="0">
                <a:solidFill>
                  <a:srgbClr val="151617"/>
                </a:solidFill>
                <a:latin typeface="Inconsolata" pitchFamily="34" charset="0"/>
                <a:ea typeface="Inconsolata" pitchFamily="34" charset="-122"/>
                <a:cs typeface="Inconsolata" pitchFamily="34" charset="-120"/>
              </a:rPr>
              <a:t>Identify and understand different types of AI models and their capabilities</a:t>
            </a:r>
            <a:endParaRPr lang="en-US" sz="1700" dirty="0"/>
          </a:p>
        </p:txBody>
      </p:sp>
      <p:sp>
        <p:nvSpPr>
          <p:cNvPr id="11" name="Text 9"/>
          <p:cNvSpPr/>
          <p:nvPr/>
        </p:nvSpPr>
        <p:spPr>
          <a:xfrm>
            <a:off x="757952" y="3754636"/>
            <a:ext cx="216575" cy="270629"/>
          </a:xfrm>
          <a:prstGeom prst="rect">
            <a:avLst/>
          </a:prstGeom>
          <a:noFill/>
          <a:ln/>
        </p:spPr>
        <p:txBody>
          <a:bodyPr wrap="none" lIns="0" tIns="0" rIns="0" bIns="0" rtlCol="0" anchor="t"/>
          <a:lstStyle/>
          <a:p>
            <a:pPr algn="l" indent="0" marL="0">
              <a:lnSpc>
                <a:spcPts val="2700"/>
              </a:lnSpc>
              <a:buNone/>
            </a:pPr>
            <a:r>
              <a:rPr lang="en-US" sz="1700" dirty="0">
                <a:solidFill>
                  <a:srgbClr val="151617"/>
                </a:solidFill>
                <a:latin typeface="Montserrat Light" pitchFamily="34" charset="0"/>
                <a:ea typeface="Montserrat Light" pitchFamily="34" charset="-122"/>
                <a:cs typeface="Montserrat Light" pitchFamily="34" charset="-120"/>
              </a:rPr>
              <a:t>03</a:t>
            </a:r>
            <a:endParaRPr lang="en-US" sz="1700" dirty="0"/>
          </a:p>
        </p:txBody>
      </p:sp>
      <p:sp>
        <p:nvSpPr>
          <p:cNvPr id="12" name="Shape 10"/>
          <p:cNvSpPr/>
          <p:nvPr/>
        </p:nvSpPr>
        <p:spPr>
          <a:xfrm>
            <a:off x="757952" y="4092059"/>
            <a:ext cx="6448901" cy="30480"/>
          </a:xfrm>
          <a:prstGeom prst="rect">
            <a:avLst/>
          </a:prstGeom>
          <a:solidFill>
            <a:srgbClr val="151617"/>
          </a:solidFill>
          <a:ln/>
        </p:spPr>
      </p:sp>
      <p:sp>
        <p:nvSpPr>
          <p:cNvPr id="13" name="Text 11"/>
          <p:cNvSpPr/>
          <p:nvPr/>
        </p:nvSpPr>
        <p:spPr>
          <a:xfrm>
            <a:off x="757952" y="4261247"/>
            <a:ext cx="2707362" cy="338376"/>
          </a:xfrm>
          <a:prstGeom prst="rect">
            <a:avLst/>
          </a:prstGeom>
          <a:noFill/>
          <a:ln/>
        </p:spPr>
        <p:txBody>
          <a:bodyPr wrap="none" lIns="0" tIns="0" rIns="0" bIns="0" rtlCol="0" anchor="t"/>
          <a:lstStyle/>
          <a:p>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Technical Mastery</a:t>
            </a:r>
            <a:endParaRPr lang="en-US" sz="2100" dirty="0"/>
          </a:p>
        </p:txBody>
      </p:sp>
      <p:sp>
        <p:nvSpPr>
          <p:cNvPr id="14" name="Text 12"/>
          <p:cNvSpPr/>
          <p:nvPr/>
        </p:nvSpPr>
        <p:spPr>
          <a:xfrm>
            <a:off x="757952" y="4729520"/>
            <a:ext cx="6448901" cy="346472"/>
          </a:xfrm>
          <a:prstGeom prst="rect">
            <a:avLst/>
          </a:prstGeom>
          <a:noFill/>
          <a:ln/>
        </p:spPr>
        <p:txBody>
          <a:bodyPr wrap="none" lIns="0" tIns="0" rIns="0" bIns="0" rtlCol="0" anchor="t"/>
          <a:lstStyle/>
          <a:p>
            <a:pPr algn="l" indent="0" marL="0">
              <a:lnSpc>
                <a:spcPts val="2700"/>
              </a:lnSpc>
              <a:buNone/>
            </a:pPr>
            <a:r>
              <a:rPr lang="en-US" sz="1700" dirty="0">
                <a:solidFill>
                  <a:srgbClr val="151617"/>
                </a:solidFill>
                <a:latin typeface="Inconsolata" pitchFamily="34" charset="0"/>
                <a:ea typeface="Inconsolata" pitchFamily="34" charset="-122"/>
                <a:cs typeface="Inconsolata" pitchFamily="34" charset="-120"/>
              </a:rPr>
              <a:t>Learn LLM basics, system messages, and parameter controls</a:t>
            </a:r>
            <a:endParaRPr lang="en-US" sz="1700" dirty="0"/>
          </a:p>
        </p:txBody>
      </p:sp>
      <p:sp>
        <p:nvSpPr>
          <p:cNvPr id="15" name="Text 13"/>
          <p:cNvSpPr/>
          <p:nvPr/>
        </p:nvSpPr>
        <p:spPr>
          <a:xfrm>
            <a:off x="7423428" y="3754636"/>
            <a:ext cx="216575" cy="270629"/>
          </a:xfrm>
          <a:prstGeom prst="rect">
            <a:avLst/>
          </a:prstGeom>
          <a:noFill/>
          <a:ln/>
        </p:spPr>
        <p:txBody>
          <a:bodyPr wrap="none" lIns="0" tIns="0" rIns="0" bIns="0" rtlCol="0" anchor="t"/>
          <a:lstStyle/>
          <a:p>
            <a:pPr algn="l" indent="0" marL="0">
              <a:lnSpc>
                <a:spcPts val="2700"/>
              </a:lnSpc>
              <a:buNone/>
            </a:pPr>
            <a:r>
              <a:rPr lang="en-US" sz="1700" dirty="0">
                <a:solidFill>
                  <a:srgbClr val="151617"/>
                </a:solidFill>
                <a:latin typeface="Montserrat Light" pitchFamily="34" charset="0"/>
                <a:ea typeface="Montserrat Light" pitchFamily="34" charset="-122"/>
                <a:cs typeface="Montserrat Light" pitchFamily="34" charset="-120"/>
              </a:rPr>
              <a:t>04</a:t>
            </a:r>
            <a:endParaRPr lang="en-US" sz="1700" dirty="0"/>
          </a:p>
        </p:txBody>
      </p:sp>
      <p:sp>
        <p:nvSpPr>
          <p:cNvPr id="16" name="Shape 14"/>
          <p:cNvSpPr/>
          <p:nvPr/>
        </p:nvSpPr>
        <p:spPr>
          <a:xfrm>
            <a:off x="7423428" y="4092059"/>
            <a:ext cx="6449020" cy="30480"/>
          </a:xfrm>
          <a:prstGeom prst="rect">
            <a:avLst/>
          </a:prstGeom>
          <a:solidFill>
            <a:srgbClr val="151617"/>
          </a:solidFill>
          <a:ln/>
        </p:spPr>
      </p:sp>
      <p:sp>
        <p:nvSpPr>
          <p:cNvPr id="17" name="Text 15"/>
          <p:cNvSpPr/>
          <p:nvPr/>
        </p:nvSpPr>
        <p:spPr>
          <a:xfrm>
            <a:off x="7423428" y="4261247"/>
            <a:ext cx="2707362" cy="338376"/>
          </a:xfrm>
          <a:prstGeom prst="rect">
            <a:avLst/>
          </a:prstGeom>
          <a:noFill/>
          <a:ln/>
        </p:spPr>
        <p:txBody>
          <a:bodyPr wrap="none" lIns="0" tIns="0" rIns="0" bIns="0" rtlCol="0" anchor="t"/>
          <a:lstStyle/>
          <a:p>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Format Expertise</a:t>
            </a:r>
            <a:endParaRPr lang="en-US" sz="2100" dirty="0"/>
          </a:p>
        </p:txBody>
      </p:sp>
      <p:sp>
        <p:nvSpPr>
          <p:cNvPr id="18" name="Text 16"/>
          <p:cNvSpPr/>
          <p:nvPr/>
        </p:nvSpPr>
        <p:spPr>
          <a:xfrm>
            <a:off x="7423428" y="4729520"/>
            <a:ext cx="6449020" cy="692944"/>
          </a:xfrm>
          <a:prstGeom prst="rect">
            <a:avLst/>
          </a:prstGeom>
          <a:noFill/>
          <a:ln/>
        </p:spPr>
        <p:txBody>
          <a:bodyPr wrap="square" lIns="0" tIns="0" rIns="0" bIns="0" rtlCol="0" anchor="t"/>
          <a:lstStyle/>
          <a:p>
            <a:pPr algn="l" indent="0" marL="0">
              <a:lnSpc>
                <a:spcPts val="2700"/>
              </a:lnSpc>
              <a:buNone/>
            </a:pPr>
            <a:r>
              <a:rPr lang="en-US" sz="1700" dirty="0">
                <a:solidFill>
                  <a:srgbClr val="151617"/>
                </a:solidFill>
                <a:latin typeface="Inconsolata" pitchFamily="34" charset="0"/>
                <a:ea typeface="Inconsolata" pitchFamily="34" charset="-122"/>
                <a:cs typeface="Inconsolata" pitchFamily="34" charset="-120"/>
              </a:rPr>
              <a:t>Master temperature, tokens, and various prompt formatting techniques</a:t>
            </a:r>
            <a:endParaRPr lang="en-US" sz="1700" dirty="0"/>
          </a:p>
        </p:txBody>
      </p:sp>
      <p:sp>
        <p:nvSpPr>
          <p:cNvPr id="19" name="Text 17"/>
          <p:cNvSpPr/>
          <p:nvPr/>
        </p:nvSpPr>
        <p:spPr>
          <a:xfrm>
            <a:off x="757952" y="5801439"/>
            <a:ext cx="216575" cy="270629"/>
          </a:xfrm>
          <a:prstGeom prst="rect">
            <a:avLst/>
          </a:prstGeom>
          <a:noFill/>
          <a:ln/>
        </p:spPr>
        <p:txBody>
          <a:bodyPr wrap="none" lIns="0" tIns="0" rIns="0" bIns="0" rtlCol="0" anchor="t"/>
          <a:lstStyle/>
          <a:p>
            <a:pPr algn="l" indent="0" marL="0">
              <a:lnSpc>
                <a:spcPts val="2700"/>
              </a:lnSpc>
              <a:buNone/>
            </a:pPr>
            <a:r>
              <a:rPr lang="en-US" sz="1700" dirty="0">
                <a:solidFill>
                  <a:srgbClr val="151617"/>
                </a:solidFill>
                <a:latin typeface="Montserrat Light" pitchFamily="34" charset="0"/>
                <a:ea typeface="Montserrat Light" pitchFamily="34" charset="-122"/>
                <a:cs typeface="Montserrat Light" pitchFamily="34" charset="-120"/>
              </a:rPr>
              <a:t>05</a:t>
            </a:r>
            <a:endParaRPr lang="en-US" sz="1700" dirty="0"/>
          </a:p>
        </p:txBody>
      </p:sp>
      <p:sp>
        <p:nvSpPr>
          <p:cNvPr id="20" name="Shape 18"/>
          <p:cNvSpPr/>
          <p:nvPr/>
        </p:nvSpPr>
        <p:spPr>
          <a:xfrm>
            <a:off x="757952" y="6138863"/>
            <a:ext cx="6448901" cy="30480"/>
          </a:xfrm>
          <a:prstGeom prst="rect">
            <a:avLst/>
          </a:prstGeom>
          <a:solidFill>
            <a:srgbClr val="151617"/>
          </a:solidFill>
          <a:ln/>
        </p:spPr>
      </p:sp>
      <p:sp>
        <p:nvSpPr>
          <p:cNvPr id="21" name="Text 19"/>
          <p:cNvSpPr/>
          <p:nvPr/>
        </p:nvSpPr>
        <p:spPr>
          <a:xfrm>
            <a:off x="757952" y="6308050"/>
            <a:ext cx="2707362" cy="338376"/>
          </a:xfrm>
          <a:prstGeom prst="rect">
            <a:avLst/>
          </a:prstGeom>
          <a:noFill/>
          <a:ln/>
        </p:spPr>
        <p:txBody>
          <a:bodyPr wrap="none" lIns="0" tIns="0" rIns="0" bIns="0" rtlCol="0" anchor="t"/>
          <a:lstStyle/>
          <a:p>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Error Prevention</a:t>
            </a:r>
            <a:endParaRPr lang="en-US" sz="2100" dirty="0"/>
          </a:p>
        </p:txBody>
      </p:sp>
      <p:sp>
        <p:nvSpPr>
          <p:cNvPr id="22" name="Text 20"/>
          <p:cNvSpPr/>
          <p:nvPr/>
        </p:nvSpPr>
        <p:spPr>
          <a:xfrm>
            <a:off x="757952" y="6776323"/>
            <a:ext cx="6448901" cy="346472"/>
          </a:xfrm>
          <a:prstGeom prst="rect">
            <a:avLst/>
          </a:prstGeom>
          <a:noFill/>
          <a:ln/>
        </p:spPr>
        <p:txBody>
          <a:bodyPr wrap="none" lIns="0" tIns="0" rIns="0" bIns="0" rtlCol="0" anchor="t"/>
          <a:lstStyle/>
          <a:p>
            <a:pPr algn="l" indent="0" marL="0">
              <a:lnSpc>
                <a:spcPts val="2700"/>
              </a:lnSpc>
              <a:buNone/>
            </a:pPr>
            <a:r>
              <a:rPr lang="en-US" sz="1700" dirty="0">
                <a:solidFill>
                  <a:srgbClr val="151617"/>
                </a:solidFill>
                <a:latin typeface="Inconsolata" pitchFamily="34" charset="0"/>
                <a:ea typeface="Inconsolata" pitchFamily="34" charset="-122"/>
                <a:cs typeface="Inconsolata" pitchFamily="34" charset="-120"/>
              </a:rPr>
              <a:t>Recognize and avoid common prompting mistakes</a:t>
            </a:r>
            <a:endParaRPr lang="en-US" sz="1700" dirty="0"/>
          </a:p>
        </p:txBody>
      </p:sp>
      <p:sp>
        <p:nvSpPr>
          <p:cNvPr id="23" name="Text 21"/>
          <p:cNvSpPr/>
          <p:nvPr/>
        </p:nvSpPr>
        <p:spPr>
          <a:xfrm>
            <a:off x="7423428" y="5801439"/>
            <a:ext cx="216575" cy="270629"/>
          </a:xfrm>
          <a:prstGeom prst="rect">
            <a:avLst/>
          </a:prstGeom>
          <a:noFill/>
          <a:ln/>
        </p:spPr>
        <p:txBody>
          <a:bodyPr wrap="none" lIns="0" tIns="0" rIns="0" bIns="0" rtlCol="0" anchor="t"/>
          <a:lstStyle/>
          <a:p>
            <a:pPr algn="l" indent="0" marL="0">
              <a:lnSpc>
                <a:spcPts val="2700"/>
              </a:lnSpc>
              <a:buNone/>
            </a:pPr>
            <a:r>
              <a:rPr lang="en-US" sz="1700" dirty="0">
                <a:solidFill>
                  <a:srgbClr val="151617"/>
                </a:solidFill>
                <a:latin typeface="Montserrat Light" pitchFamily="34" charset="0"/>
                <a:ea typeface="Montserrat Light" pitchFamily="34" charset="-122"/>
                <a:cs typeface="Montserrat Light" pitchFamily="34" charset="-120"/>
              </a:rPr>
              <a:t>06</a:t>
            </a:r>
            <a:endParaRPr lang="en-US" sz="1700" dirty="0"/>
          </a:p>
        </p:txBody>
      </p:sp>
      <p:sp>
        <p:nvSpPr>
          <p:cNvPr id="24" name="Shape 22"/>
          <p:cNvSpPr/>
          <p:nvPr/>
        </p:nvSpPr>
        <p:spPr>
          <a:xfrm>
            <a:off x="7423428" y="6138863"/>
            <a:ext cx="6449020" cy="30480"/>
          </a:xfrm>
          <a:prstGeom prst="rect">
            <a:avLst/>
          </a:prstGeom>
          <a:solidFill>
            <a:srgbClr val="151617"/>
          </a:solidFill>
          <a:ln/>
        </p:spPr>
      </p:sp>
      <p:sp>
        <p:nvSpPr>
          <p:cNvPr id="25" name="Text 23"/>
          <p:cNvSpPr/>
          <p:nvPr/>
        </p:nvSpPr>
        <p:spPr>
          <a:xfrm>
            <a:off x="7423428" y="6308050"/>
            <a:ext cx="3081695" cy="338376"/>
          </a:xfrm>
          <a:prstGeom prst="rect">
            <a:avLst/>
          </a:prstGeom>
          <a:noFill/>
          <a:ln/>
        </p:spPr>
        <p:txBody>
          <a:bodyPr wrap="none" lIns="0" tIns="0" rIns="0" bIns="0" rtlCol="0" anchor="t"/>
          <a:lstStyle/>
          <a:p>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Practical Application</a:t>
            </a:r>
            <a:endParaRPr lang="en-US" sz="2100" dirty="0"/>
          </a:p>
        </p:txBody>
      </p:sp>
      <p:sp>
        <p:nvSpPr>
          <p:cNvPr id="26" name="Text 24"/>
          <p:cNvSpPr/>
          <p:nvPr/>
        </p:nvSpPr>
        <p:spPr>
          <a:xfrm>
            <a:off x="7423428" y="6776323"/>
            <a:ext cx="6449020" cy="692944"/>
          </a:xfrm>
          <a:prstGeom prst="rect">
            <a:avLst/>
          </a:prstGeom>
          <a:noFill/>
          <a:ln/>
        </p:spPr>
        <p:txBody>
          <a:bodyPr wrap="square" lIns="0" tIns="0" rIns="0" bIns="0" rtlCol="0" anchor="t"/>
          <a:lstStyle/>
          <a:p>
            <a:pPr algn="l" indent="0" marL="0">
              <a:lnSpc>
                <a:spcPts val="2700"/>
              </a:lnSpc>
              <a:buNone/>
            </a:pPr>
            <a:r>
              <a:rPr lang="en-US" sz="1700" dirty="0">
                <a:solidFill>
                  <a:srgbClr val="151617"/>
                </a:solidFill>
                <a:latin typeface="Inconsolata" pitchFamily="34" charset="0"/>
                <a:ea typeface="Inconsolata" pitchFamily="34" charset="-122"/>
                <a:cs typeface="Inconsolata" pitchFamily="34" charset="-120"/>
              </a:rPr>
              <a:t>Choose the correct prompt format for different tasks and scenarios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2026-01-18T15:17:12Z</dcterms:created>
  <dcterms:modified xsi:type="dcterms:W3CDTF">2026-01-18T15:17:12Z</dcterms:modified>
</cp:coreProperties>
</file>